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8"/>
  </p:notesMasterIdLst>
  <p:handoutMasterIdLst>
    <p:handoutMasterId r:id="rId19"/>
  </p:handoutMasterIdLst>
  <p:sldIdLst>
    <p:sldId id="484" r:id="rId2"/>
    <p:sldId id="831" r:id="rId3"/>
    <p:sldId id="832" r:id="rId4"/>
    <p:sldId id="514" r:id="rId5"/>
    <p:sldId id="837" r:id="rId6"/>
    <p:sldId id="704" r:id="rId7"/>
    <p:sldId id="833" r:id="rId8"/>
    <p:sldId id="834" r:id="rId9"/>
    <p:sldId id="838" r:id="rId10"/>
    <p:sldId id="691" r:id="rId11"/>
    <p:sldId id="835" r:id="rId12"/>
    <p:sldId id="836" r:id="rId13"/>
    <p:sldId id="411" r:id="rId14"/>
    <p:sldId id="736" r:id="rId15"/>
    <p:sldId id="737" r:id="rId16"/>
    <p:sldId id="738" r:id="rId17"/>
  </p:sldIdLst>
  <p:sldSz cx="9144000" cy="6858000" type="screen4x3"/>
  <p:notesSz cx="7302500" cy="95885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FF00"/>
    <a:srgbClr val="FF9900"/>
    <a:srgbClr val="E46C0A"/>
    <a:srgbClr val="FF3300"/>
    <a:srgbClr val="CC0099"/>
    <a:srgbClr val="FF33CC"/>
    <a:srgbClr val="FF9933"/>
  </p:clrMru>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20487" autoAdjust="0"/>
    <p:restoredTop sz="78887" autoAdjust="0"/>
  </p:normalViewPr>
  <p:slideViewPr>
    <p:cSldViewPr>
      <p:cViewPr>
        <p:scale>
          <a:sx n="75" d="100"/>
          <a:sy n="75" d="100"/>
        </p:scale>
        <p:origin x="-78" y="-72"/>
      </p:cViewPr>
      <p:guideLst>
        <p:guide orient="horz" pos="2160"/>
        <p:guide pos="5376"/>
      </p:guideLst>
    </p:cSldViewPr>
  </p:slideViewPr>
  <p:notesTextViewPr>
    <p:cViewPr>
      <p:scale>
        <a:sx n="100" d="100"/>
        <a:sy n="100" d="100"/>
      </p:scale>
      <p:origin x="0" y="0"/>
    </p:cViewPr>
  </p:notesTextViewPr>
  <p:sorterViewPr>
    <p:cViewPr>
      <p:scale>
        <a:sx n="80" d="100"/>
        <a:sy n="80" d="100"/>
      </p:scale>
      <p:origin x="0" y="6486"/>
    </p:cViewPr>
  </p:sorterViewPr>
  <p:notesViewPr>
    <p:cSldViewPr>
      <p:cViewPr>
        <p:scale>
          <a:sx n="110" d="100"/>
          <a:sy n="110" d="100"/>
        </p:scale>
        <p:origin x="-1344" y="66"/>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0C077-345E-46CB-9E05-622D6ABD6330}" type="doc">
      <dgm:prSet loTypeId="urn:microsoft.com/office/officeart/2005/8/layout/radial4" loCatId="relationship" qsTypeId="urn:microsoft.com/office/officeart/2005/8/quickstyle/3d6" qsCatId="3D" csTypeId="urn:microsoft.com/office/officeart/2005/8/colors/colorful5" csCatId="colorful" phldr="1"/>
      <dgm:spPr/>
      <dgm:t>
        <a:bodyPr/>
        <a:lstStyle/>
        <a:p>
          <a:endParaRPr lang="en-US"/>
        </a:p>
      </dgm:t>
    </dgm:pt>
    <dgm:pt modelId="{5BE86C5E-7273-42BF-A479-1EE048B357E8}">
      <dgm:prSet phldrT="[Text]"/>
      <dgm:spPr>
        <a:solidFill>
          <a:schemeClr val="accent2">
            <a:lumMod val="75000"/>
          </a:schemeClr>
        </a:solidFill>
      </dgm:spPr>
      <dgm:t>
        <a:bodyPr/>
        <a:lstStyle/>
        <a:p>
          <a:r>
            <a:rPr lang="en-US" b="1" spc="50" dirty="0" smtClean="0">
              <a:ln w="11430"/>
              <a:solidFill>
                <a:srgbClr val="FFFF00"/>
              </a:solidFill>
              <a:latin typeface="Arial "/>
            </a:rPr>
            <a:t>FALSAFAH SBPA</a:t>
          </a:r>
          <a:endParaRPr lang="en-US" dirty="0">
            <a:solidFill>
              <a:srgbClr val="FFFF00"/>
            </a:solidFill>
          </a:endParaRPr>
        </a:p>
      </dgm:t>
    </dgm:pt>
    <dgm:pt modelId="{CCA2B38F-5EBB-45C4-98A0-CC1F7581B0FA}" type="parTrans" cxnId="{86ACD5EE-2AEA-459E-A09B-25B02BF80489}">
      <dgm:prSet/>
      <dgm:spPr/>
      <dgm:t>
        <a:bodyPr/>
        <a:lstStyle/>
        <a:p>
          <a:endParaRPr lang="en-US"/>
        </a:p>
      </dgm:t>
    </dgm:pt>
    <dgm:pt modelId="{43ADC17D-7BD8-4876-8EFF-FE2DE32952F2}" type="sibTrans" cxnId="{86ACD5EE-2AEA-459E-A09B-25B02BF80489}">
      <dgm:prSet/>
      <dgm:spPr/>
      <dgm:t>
        <a:bodyPr/>
        <a:lstStyle/>
        <a:p>
          <a:endParaRPr lang="en-US"/>
        </a:p>
      </dgm:t>
    </dgm:pt>
    <dgm:pt modelId="{3F7E1484-F5BD-4A12-9443-4B98737B0EA9}">
      <dgm:prSet phldrT="[Text]"/>
      <dgm:spPr>
        <a:solidFill>
          <a:srgbClr val="800080"/>
        </a:solidFill>
      </dgm:spPr>
      <dgm:t>
        <a:bodyPr/>
        <a:lstStyle/>
        <a:p>
          <a:r>
            <a:rPr lang="en-US" b="1" i="0" dirty="0" smtClean="0">
              <a:ln w="50800"/>
              <a:solidFill>
                <a:schemeClr val="bg1"/>
              </a:solidFill>
              <a:effectLst>
                <a:innerShdw blurRad="63500" dist="50800" dir="13500000">
                  <a:prstClr val="black">
                    <a:alpha val="50000"/>
                  </a:prstClr>
                </a:innerShdw>
                <a:reflection blurRad="6350" stA="55000" endA="300" endPos="45500" dir="5400000" sy="-100000" algn="bl" rotWithShape="0"/>
              </a:effectLst>
              <a:latin typeface="Arial "/>
              <a:cs typeface="Arial" pitchFamily="34" charset="0"/>
            </a:rPr>
            <a:t>TRANSFORMASI PERKHIDMATAN AWAM</a:t>
          </a:r>
          <a:endParaRPr lang="en-US" i="0" dirty="0">
            <a:solidFill>
              <a:schemeClr val="bg1"/>
            </a:solidFill>
          </a:endParaRPr>
        </a:p>
      </dgm:t>
    </dgm:pt>
    <dgm:pt modelId="{170515B0-C6E4-48F4-B0C4-B91D0328454B}" type="parTrans" cxnId="{BF2D165D-1280-4A64-8B3F-394177FB990D}">
      <dgm:prSet/>
      <dgm:spPr>
        <a:solidFill>
          <a:srgbClr val="FF0000"/>
        </a:solidFill>
      </dgm:spPr>
      <dgm:t>
        <a:bodyPr/>
        <a:lstStyle/>
        <a:p>
          <a:endParaRPr lang="en-US"/>
        </a:p>
      </dgm:t>
    </dgm:pt>
    <dgm:pt modelId="{46ECB179-E084-49AC-8B4C-6085E12D6F4B}" type="sibTrans" cxnId="{BF2D165D-1280-4A64-8B3F-394177FB990D}">
      <dgm:prSet/>
      <dgm:spPr/>
      <dgm:t>
        <a:bodyPr/>
        <a:lstStyle/>
        <a:p>
          <a:endParaRPr lang="en-US"/>
        </a:p>
      </dgm:t>
    </dgm:pt>
    <dgm:pt modelId="{FBF282EF-6FC0-4D3A-922E-686723A79698}">
      <dgm:prSet phldrT="[Text]"/>
      <dgm:spPr>
        <a:solidFill>
          <a:srgbClr val="FF0000"/>
        </a:solidFill>
      </dgm:spPr>
      <dgm:t>
        <a:bodyPr/>
        <a:lstStyle/>
        <a:p>
          <a:r>
            <a:rPr lang="en-US" b="1" dirty="0" smtClean="0">
              <a:ln w="50800"/>
              <a:solidFill>
                <a:schemeClr val="bg1"/>
              </a:solidFill>
              <a:effectLst>
                <a:innerShdw blurRad="63500" dist="50800" dir="13500000">
                  <a:prstClr val="black">
                    <a:alpha val="50000"/>
                  </a:prstClr>
                </a:innerShdw>
                <a:reflection blurRad="6350" stA="55000" endA="300" endPos="45500" dir="5400000" sy="-100000" algn="bl" rotWithShape="0"/>
              </a:effectLst>
              <a:latin typeface="Arial "/>
              <a:cs typeface="Arial" pitchFamily="34" charset="0"/>
            </a:rPr>
            <a:t>KELESTARIAN PERKHIDMATAN AWAM</a:t>
          </a:r>
          <a:endParaRPr lang="en-US" dirty="0">
            <a:solidFill>
              <a:schemeClr val="bg1"/>
            </a:solidFill>
          </a:endParaRPr>
        </a:p>
      </dgm:t>
    </dgm:pt>
    <dgm:pt modelId="{42F7F63C-0784-44A2-BB6C-9579BE75EB10}" type="parTrans" cxnId="{4F1BA6D0-4488-4D61-93CC-E0DD0A7AC083}">
      <dgm:prSet/>
      <dgm:spPr>
        <a:solidFill>
          <a:srgbClr val="FF99FF"/>
        </a:solidFill>
      </dgm:spPr>
      <dgm:t>
        <a:bodyPr/>
        <a:lstStyle/>
        <a:p>
          <a:endParaRPr lang="en-US"/>
        </a:p>
      </dgm:t>
    </dgm:pt>
    <dgm:pt modelId="{F0E27A2D-8128-480B-A19F-B84DF9CD5340}" type="sibTrans" cxnId="{4F1BA6D0-4488-4D61-93CC-E0DD0A7AC083}">
      <dgm:prSet/>
      <dgm:spPr/>
      <dgm:t>
        <a:bodyPr/>
        <a:lstStyle/>
        <a:p>
          <a:endParaRPr lang="en-US"/>
        </a:p>
      </dgm:t>
    </dgm:pt>
    <dgm:pt modelId="{7E0BC792-3FC0-4664-8567-315BBE2EBF72}">
      <dgm:prSet phldrT="[Text]" custRadScaleRad="72737" custRadScaleInc="55301"/>
      <dgm:spPr/>
      <dgm:t>
        <a:bodyPr/>
        <a:lstStyle/>
        <a:p>
          <a:endParaRPr lang="en-US"/>
        </a:p>
      </dgm:t>
    </dgm:pt>
    <dgm:pt modelId="{44BE387D-AD48-4C9E-9970-7946B824EC9A}" type="parTrans" cxnId="{F6342FE2-1A33-4CCD-B34F-8617AE80F7F1}">
      <dgm:prSet/>
      <dgm:spPr/>
      <dgm:t>
        <a:bodyPr/>
        <a:lstStyle/>
        <a:p>
          <a:endParaRPr lang="en-US"/>
        </a:p>
      </dgm:t>
    </dgm:pt>
    <dgm:pt modelId="{DF302B69-5DBD-4CD9-863E-412974CD98E7}" type="sibTrans" cxnId="{F6342FE2-1A33-4CCD-B34F-8617AE80F7F1}">
      <dgm:prSet/>
      <dgm:spPr/>
      <dgm:t>
        <a:bodyPr/>
        <a:lstStyle/>
        <a:p>
          <a:endParaRPr lang="en-US"/>
        </a:p>
      </dgm:t>
    </dgm:pt>
    <dgm:pt modelId="{3A744A77-6138-4950-839B-C759CE9279EC}" type="pres">
      <dgm:prSet presAssocID="{3210C077-345E-46CB-9E05-622D6ABD6330}" presName="cycle" presStyleCnt="0">
        <dgm:presLayoutVars>
          <dgm:chMax val="1"/>
          <dgm:dir/>
          <dgm:animLvl val="ctr"/>
          <dgm:resizeHandles val="exact"/>
        </dgm:presLayoutVars>
      </dgm:prSet>
      <dgm:spPr/>
      <dgm:t>
        <a:bodyPr/>
        <a:lstStyle/>
        <a:p>
          <a:endParaRPr lang="en-US"/>
        </a:p>
      </dgm:t>
    </dgm:pt>
    <dgm:pt modelId="{CB4BB1CB-5A54-453D-86B2-B6C253398373}" type="pres">
      <dgm:prSet presAssocID="{5BE86C5E-7273-42BF-A479-1EE048B357E8}" presName="centerShape" presStyleLbl="node0" presStyleIdx="0" presStyleCnt="1" custLinFactNeighborX="-2809" custLinFactNeighborY="-40464"/>
      <dgm:spPr/>
      <dgm:t>
        <a:bodyPr/>
        <a:lstStyle/>
        <a:p>
          <a:endParaRPr lang="en-US"/>
        </a:p>
      </dgm:t>
    </dgm:pt>
    <dgm:pt modelId="{D3EE6193-FA20-4E7D-9758-1C8DE9C312BA}" type="pres">
      <dgm:prSet presAssocID="{170515B0-C6E4-48F4-B0C4-B91D0328454B}" presName="parTrans" presStyleLbl="bgSibTrans2D1" presStyleIdx="0" presStyleCnt="2" custAng="7380000" custLinFactX="49251" custLinFactY="-44668" custLinFactNeighborX="100000" custLinFactNeighborY="-100000"/>
      <dgm:spPr>
        <a:prstGeom prst="curvedUpArrow">
          <a:avLst/>
        </a:prstGeom>
      </dgm:spPr>
      <dgm:t>
        <a:bodyPr/>
        <a:lstStyle/>
        <a:p>
          <a:endParaRPr lang="en-US"/>
        </a:p>
      </dgm:t>
    </dgm:pt>
    <dgm:pt modelId="{67CDDD0B-7BCC-425C-AB94-9BBEA85371A0}" type="pres">
      <dgm:prSet presAssocID="{3F7E1484-F5BD-4A12-9443-4B98737B0EA9}" presName="node" presStyleLbl="node1" presStyleIdx="0" presStyleCnt="2" custRadScaleRad="64138" custRadScaleInc="-59962">
        <dgm:presLayoutVars>
          <dgm:bulletEnabled val="1"/>
        </dgm:presLayoutVars>
      </dgm:prSet>
      <dgm:spPr/>
      <dgm:t>
        <a:bodyPr/>
        <a:lstStyle/>
        <a:p>
          <a:endParaRPr lang="en-US"/>
        </a:p>
      </dgm:t>
    </dgm:pt>
    <dgm:pt modelId="{7D89B408-5EF1-4BF8-ABF9-0209B1DCC3EE}" type="pres">
      <dgm:prSet presAssocID="{42F7F63C-0784-44A2-BB6C-9579BE75EB10}" presName="parTrans" presStyleLbl="bgSibTrans2D1" presStyleIdx="1" presStyleCnt="2" custAng="13680000" custLinFactX="-46191" custLinFactY="-42191" custLinFactNeighborX="-100000" custLinFactNeighborY="-100000"/>
      <dgm:spPr>
        <a:prstGeom prst="curvedDownArrow">
          <a:avLst/>
        </a:prstGeom>
      </dgm:spPr>
      <dgm:t>
        <a:bodyPr/>
        <a:lstStyle/>
        <a:p>
          <a:endParaRPr lang="en-US"/>
        </a:p>
      </dgm:t>
    </dgm:pt>
    <dgm:pt modelId="{787F814C-4ED7-4889-8AC9-6B9D7E8AC9B7}" type="pres">
      <dgm:prSet presAssocID="{FBF282EF-6FC0-4D3A-922E-686723A79698}" presName="node" presStyleLbl="node1" presStyleIdx="1" presStyleCnt="2" custRadScaleRad="56124" custRadScaleInc="63114">
        <dgm:presLayoutVars>
          <dgm:bulletEnabled val="1"/>
        </dgm:presLayoutVars>
      </dgm:prSet>
      <dgm:spPr/>
      <dgm:t>
        <a:bodyPr/>
        <a:lstStyle/>
        <a:p>
          <a:endParaRPr lang="en-US"/>
        </a:p>
      </dgm:t>
    </dgm:pt>
  </dgm:ptLst>
  <dgm:cxnLst>
    <dgm:cxn modelId="{4F1BA6D0-4488-4D61-93CC-E0DD0A7AC083}" srcId="{5BE86C5E-7273-42BF-A479-1EE048B357E8}" destId="{FBF282EF-6FC0-4D3A-922E-686723A79698}" srcOrd="1" destOrd="0" parTransId="{42F7F63C-0784-44A2-BB6C-9579BE75EB10}" sibTransId="{F0E27A2D-8128-480B-A19F-B84DF9CD5340}"/>
    <dgm:cxn modelId="{F6342FE2-1A33-4CCD-B34F-8617AE80F7F1}" srcId="{3210C077-345E-46CB-9E05-622D6ABD6330}" destId="{7E0BC792-3FC0-4664-8567-315BBE2EBF72}" srcOrd="1" destOrd="0" parTransId="{44BE387D-AD48-4C9E-9970-7946B824EC9A}" sibTransId="{DF302B69-5DBD-4CD9-863E-412974CD98E7}"/>
    <dgm:cxn modelId="{943D3920-7965-4DDC-B4E9-FEE332ED5C74}" type="presOf" srcId="{170515B0-C6E4-48F4-B0C4-B91D0328454B}" destId="{D3EE6193-FA20-4E7D-9758-1C8DE9C312BA}" srcOrd="0" destOrd="0" presId="urn:microsoft.com/office/officeart/2005/8/layout/radial4"/>
    <dgm:cxn modelId="{DD731383-082B-4105-B231-DB39D3E97723}" type="presOf" srcId="{3F7E1484-F5BD-4A12-9443-4B98737B0EA9}" destId="{67CDDD0B-7BCC-425C-AB94-9BBEA85371A0}" srcOrd="0" destOrd="0" presId="urn:microsoft.com/office/officeart/2005/8/layout/radial4"/>
    <dgm:cxn modelId="{A932404C-CD81-4911-B789-6AF832C9D6F6}" type="presOf" srcId="{42F7F63C-0784-44A2-BB6C-9579BE75EB10}" destId="{7D89B408-5EF1-4BF8-ABF9-0209B1DCC3EE}" srcOrd="0" destOrd="0" presId="urn:microsoft.com/office/officeart/2005/8/layout/radial4"/>
    <dgm:cxn modelId="{BF2D165D-1280-4A64-8B3F-394177FB990D}" srcId="{5BE86C5E-7273-42BF-A479-1EE048B357E8}" destId="{3F7E1484-F5BD-4A12-9443-4B98737B0EA9}" srcOrd="0" destOrd="0" parTransId="{170515B0-C6E4-48F4-B0C4-B91D0328454B}" sibTransId="{46ECB179-E084-49AC-8B4C-6085E12D6F4B}"/>
    <dgm:cxn modelId="{86ACD5EE-2AEA-459E-A09B-25B02BF80489}" srcId="{3210C077-345E-46CB-9E05-622D6ABD6330}" destId="{5BE86C5E-7273-42BF-A479-1EE048B357E8}" srcOrd="0" destOrd="0" parTransId="{CCA2B38F-5EBB-45C4-98A0-CC1F7581B0FA}" sibTransId="{43ADC17D-7BD8-4876-8EFF-FE2DE32952F2}"/>
    <dgm:cxn modelId="{F03ABAE9-3CE2-4128-A399-B7C9CB471DEB}" type="presOf" srcId="{5BE86C5E-7273-42BF-A479-1EE048B357E8}" destId="{CB4BB1CB-5A54-453D-86B2-B6C253398373}" srcOrd="0" destOrd="0" presId="urn:microsoft.com/office/officeart/2005/8/layout/radial4"/>
    <dgm:cxn modelId="{DBA89079-7CF1-4A5C-93CE-3B49852042A3}" type="presOf" srcId="{FBF282EF-6FC0-4D3A-922E-686723A79698}" destId="{787F814C-4ED7-4889-8AC9-6B9D7E8AC9B7}" srcOrd="0" destOrd="0" presId="urn:microsoft.com/office/officeart/2005/8/layout/radial4"/>
    <dgm:cxn modelId="{C56766A3-CB50-44E0-8141-F8F1480822B0}" type="presOf" srcId="{3210C077-345E-46CB-9E05-622D6ABD6330}" destId="{3A744A77-6138-4950-839B-C759CE9279EC}" srcOrd="0" destOrd="0" presId="urn:microsoft.com/office/officeart/2005/8/layout/radial4"/>
    <dgm:cxn modelId="{7206A43D-9849-4729-91C6-E69686B16E19}" type="presParOf" srcId="{3A744A77-6138-4950-839B-C759CE9279EC}" destId="{CB4BB1CB-5A54-453D-86B2-B6C253398373}" srcOrd="0" destOrd="0" presId="urn:microsoft.com/office/officeart/2005/8/layout/radial4"/>
    <dgm:cxn modelId="{A8F08E28-DC25-4D5E-9238-F445B3B112B3}" type="presParOf" srcId="{3A744A77-6138-4950-839B-C759CE9279EC}" destId="{D3EE6193-FA20-4E7D-9758-1C8DE9C312BA}" srcOrd="1" destOrd="0" presId="urn:microsoft.com/office/officeart/2005/8/layout/radial4"/>
    <dgm:cxn modelId="{2C5749E1-C498-40B7-8EC7-0FC2DA618F50}" type="presParOf" srcId="{3A744A77-6138-4950-839B-C759CE9279EC}" destId="{67CDDD0B-7BCC-425C-AB94-9BBEA85371A0}" srcOrd="2" destOrd="0" presId="urn:microsoft.com/office/officeart/2005/8/layout/radial4"/>
    <dgm:cxn modelId="{F394F0E5-6CAB-4060-B9F2-CC4DA71A0874}" type="presParOf" srcId="{3A744A77-6138-4950-839B-C759CE9279EC}" destId="{7D89B408-5EF1-4BF8-ABF9-0209B1DCC3EE}" srcOrd="3" destOrd="0" presId="urn:microsoft.com/office/officeart/2005/8/layout/radial4"/>
    <dgm:cxn modelId="{B524FC17-1C4F-40A9-91AC-F586F30B167D}" type="presParOf" srcId="{3A744A77-6138-4950-839B-C759CE9279EC}" destId="{787F814C-4ED7-4889-8AC9-6B9D7E8AC9B7}" srcOrd="4" destOrd="0" presId="urn:microsoft.com/office/officeart/2005/8/layout/radial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4BB1CB-5A54-453D-86B2-B6C253398373}">
      <dsp:nvSpPr>
        <dsp:cNvPr id="0" name=""/>
        <dsp:cNvSpPr/>
      </dsp:nvSpPr>
      <dsp:spPr>
        <a:xfrm>
          <a:off x="2982187" y="0"/>
          <a:ext cx="2958226" cy="2958226"/>
        </a:xfrm>
        <a:prstGeom prst="ellipse">
          <a:avLst/>
        </a:prstGeom>
        <a:solidFill>
          <a:schemeClr val="accent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b="1" kern="1200" spc="50" dirty="0" smtClean="0">
              <a:ln w="11430"/>
              <a:solidFill>
                <a:srgbClr val="FFFF00"/>
              </a:solidFill>
              <a:latin typeface="Arial "/>
            </a:rPr>
            <a:t>FALSAFAH SBPA</a:t>
          </a:r>
          <a:endParaRPr lang="en-US" sz="2900" kern="1200" dirty="0">
            <a:solidFill>
              <a:srgbClr val="FFFF00"/>
            </a:solidFill>
          </a:endParaRPr>
        </a:p>
      </dsp:txBody>
      <dsp:txXfrm>
        <a:off x="2982187" y="0"/>
        <a:ext cx="2958226" cy="2958226"/>
      </dsp:txXfrm>
    </dsp:sp>
    <dsp:sp modelId="{D3EE6193-FA20-4E7D-9758-1C8DE9C312BA}">
      <dsp:nvSpPr>
        <dsp:cNvPr id="0" name=""/>
        <dsp:cNvSpPr/>
      </dsp:nvSpPr>
      <dsp:spPr>
        <a:xfrm rot="14700149">
          <a:off x="5442004" y="2291148"/>
          <a:ext cx="2532795" cy="843094"/>
        </a:xfrm>
        <a:prstGeom prst="curvedUpArrow">
          <a:avLst/>
        </a:prstGeom>
        <a:solidFill>
          <a:srgbClr val="FF0000"/>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67CDDD0B-7BCC-425C-AB94-9BBEA85371A0}">
      <dsp:nvSpPr>
        <dsp:cNvPr id="0" name=""/>
        <dsp:cNvSpPr/>
      </dsp:nvSpPr>
      <dsp:spPr>
        <a:xfrm>
          <a:off x="851885" y="3882195"/>
          <a:ext cx="2810315" cy="2248252"/>
        </a:xfrm>
        <a:prstGeom prst="roundRect">
          <a:avLst>
            <a:gd name="adj" fmla="val 10000"/>
          </a:avLst>
        </a:prstGeom>
        <a:solidFill>
          <a:srgbClr val="80008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i="0" kern="1200" dirty="0" smtClean="0">
              <a:ln w="50800"/>
              <a:solidFill>
                <a:schemeClr val="bg1"/>
              </a:solidFill>
              <a:effectLst>
                <a:innerShdw blurRad="63500" dist="50800" dir="13500000">
                  <a:prstClr val="black">
                    <a:alpha val="50000"/>
                  </a:prstClr>
                </a:innerShdw>
                <a:reflection blurRad="6350" stA="55000" endA="300" endPos="45500" dir="5400000" sy="-100000" algn="bl" rotWithShape="0"/>
              </a:effectLst>
              <a:latin typeface="Arial "/>
              <a:cs typeface="Arial" pitchFamily="34" charset="0"/>
            </a:rPr>
            <a:t>TRANSFORMASI PERKHIDMATAN AWAM</a:t>
          </a:r>
          <a:endParaRPr lang="en-US" sz="2500" i="0" kern="1200" dirty="0">
            <a:solidFill>
              <a:schemeClr val="bg1"/>
            </a:solidFill>
          </a:endParaRPr>
        </a:p>
      </dsp:txBody>
      <dsp:txXfrm>
        <a:off x="851885" y="3882195"/>
        <a:ext cx="2810315" cy="2248252"/>
      </dsp:txXfrm>
    </dsp:sp>
    <dsp:sp modelId="{7D89B408-5EF1-4BF8-ABF9-0209B1DCC3EE}">
      <dsp:nvSpPr>
        <dsp:cNvPr id="0" name=""/>
        <dsp:cNvSpPr/>
      </dsp:nvSpPr>
      <dsp:spPr>
        <a:xfrm rot="17085392">
          <a:off x="987215" y="2303870"/>
          <a:ext cx="2587667" cy="843094"/>
        </a:xfrm>
        <a:prstGeom prst="curvedDownArrow">
          <a:avLst/>
        </a:prstGeom>
        <a:solidFill>
          <a:srgbClr val="FF99FF"/>
        </a:soli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p3d z="-5408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787F814C-4ED7-4889-8AC9-6B9D7E8AC9B7}">
      <dsp:nvSpPr>
        <dsp:cNvPr id="0" name=""/>
        <dsp:cNvSpPr/>
      </dsp:nvSpPr>
      <dsp:spPr>
        <a:xfrm>
          <a:off x="5368105" y="3882192"/>
          <a:ext cx="2810315" cy="2248252"/>
        </a:xfrm>
        <a:prstGeom prst="roundRect">
          <a:avLst>
            <a:gd name="adj" fmla="val 10000"/>
          </a:avLst>
        </a:prstGeom>
        <a:solidFill>
          <a:srgbClr val="FF000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b="1" kern="1200" dirty="0" smtClean="0">
              <a:ln w="50800"/>
              <a:solidFill>
                <a:schemeClr val="bg1"/>
              </a:solidFill>
              <a:effectLst>
                <a:innerShdw blurRad="63500" dist="50800" dir="13500000">
                  <a:prstClr val="black">
                    <a:alpha val="50000"/>
                  </a:prstClr>
                </a:innerShdw>
                <a:reflection blurRad="6350" stA="55000" endA="300" endPos="45500" dir="5400000" sy="-100000" algn="bl" rotWithShape="0"/>
              </a:effectLst>
              <a:latin typeface="Arial "/>
              <a:cs typeface="Arial" pitchFamily="34" charset="0"/>
            </a:rPr>
            <a:t>KELESTARIAN PERKHIDMATAN AWAM</a:t>
          </a:r>
          <a:endParaRPr lang="en-US" sz="2500" kern="1200" dirty="0">
            <a:solidFill>
              <a:schemeClr val="bg1"/>
            </a:solidFill>
          </a:endParaRPr>
        </a:p>
      </dsp:txBody>
      <dsp:txXfrm>
        <a:off x="5368105" y="3882192"/>
        <a:ext cx="2810315" cy="224825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35050" y="517525"/>
            <a:ext cx="3165475" cy="47783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r>
              <a:rPr lang="en-US"/>
              <a:t>RAHSIA</a:t>
            </a:r>
          </a:p>
        </p:txBody>
      </p:sp>
      <p:sp>
        <p:nvSpPr>
          <p:cNvPr id="4" name="Footer Placeholder 3"/>
          <p:cNvSpPr>
            <a:spLocks noGrp="1"/>
          </p:cNvSpPr>
          <p:nvPr>
            <p:ph type="ftr" sz="quarter" idx="2"/>
          </p:nvPr>
        </p:nvSpPr>
        <p:spPr>
          <a:xfrm>
            <a:off x="0" y="9107488"/>
            <a:ext cx="3163888" cy="479425"/>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137025" y="9107488"/>
            <a:ext cx="3163888" cy="479425"/>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0A6770C-63C7-4439-A726-74064518E9D1}" type="slidenum">
              <a:rPr lang="en-US"/>
              <a:pPr>
                <a:defRPr/>
              </a:pPr>
              <a:t>‹#›</a:t>
            </a:fld>
            <a:endParaRPr lang="en-US"/>
          </a:p>
        </p:txBody>
      </p:sp>
      <p:sp>
        <p:nvSpPr>
          <p:cNvPr id="6" name="Header Placeholder 1"/>
          <p:cNvSpPr txBox="1">
            <a:spLocks/>
          </p:cNvSpPr>
          <p:nvPr/>
        </p:nvSpPr>
        <p:spPr>
          <a:xfrm>
            <a:off x="5694363" y="8629650"/>
            <a:ext cx="1144587" cy="295275"/>
          </a:xfrm>
          <a:prstGeom prst="rect">
            <a:avLst/>
          </a:prstGeom>
        </p:spPr>
        <p:txBody>
          <a:bodyPr/>
          <a:lstStyle>
            <a:lvl1pPr algn="l">
              <a:defRPr sz="1200"/>
            </a:lvl1pPr>
          </a:lstStyle>
          <a:p>
            <a:pPr fontAlgn="auto">
              <a:spcBef>
                <a:spcPts val="0"/>
              </a:spcBef>
              <a:spcAft>
                <a:spcPts val="0"/>
              </a:spcAft>
              <a:defRPr/>
            </a:pPr>
            <a:r>
              <a:rPr lang="en-US" b="0" smtClean="0">
                <a:latin typeface="+mn-lt"/>
                <a:cs typeface="+mn-cs"/>
              </a:rPr>
              <a:t>RAHSIA</a:t>
            </a:r>
            <a:endParaRPr lang="en-US" b="0" dirty="0">
              <a:latin typeface="+mn-lt"/>
              <a:cs typeface="+mn-cs"/>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23850" y="147638"/>
            <a:ext cx="3163888" cy="479425"/>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r>
              <a:rPr lang="en-US"/>
              <a:t>RAHSIA</a:t>
            </a:r>
          </a:p>
        </p:txBody>
      </p:sp>
      <p:sp>
        <p:nvSpPr>
          <p:cNvPr id="4" name="Slide Image Placeholder 3"/>
          <p:cNvSpPr>
            <a:spLocks noGrp="1" noRot="1" noChangeAspect="1"/>
          </p:cNvSpPr>
          <p:nvPr>
            <p:ph type="sldImg" idx="2"/>
          </p:nvPr>
        </p:nvSpPr>
        <p:spPr>
          <a:xfrm>
            <a:off x="1254125" y="719138"/>
            <a:ext cx="4794250" cy="3595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0250" y="4554538"/>
            <a:ext cx="5842000" cy="43148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07488"/>
            <a:ext cx="3163888" cy="479425"/>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37025" y="9107488"/>
            <a:ext cx="3163888" cy="479425"/>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5E563FC3-91C0-41E0-BBE4-CB1FC130C048}" type="slidenum">
              <a:rPr lang="en-US"/>
              <a:pPr>
                <a:defRPr/>
              </a:pPr>
              <a:t>‹#›</a:t>
            </a:fld>
            <a:endParaRPr lang="en-US" dirty="0"/>
          </a:p>
        </p:txBody>
      </p:sp>
      <p:sp>
        <p:nvSpPr>
          <p:cNvPr id="8" name="Header Placeholder 1"/>
          <p:cNvSpPr txBox="1">
            <a:spLocks/>
          </p:cNvSpPr>
          <p:nvPr/>
        </p:nvSpPr>
        <p:spPr>
          <a:xfrm>
            <a:off x="5857875" y="8924925"/>
            <a:ext cx="1147763" cy="295275"/>
          </a:xfrm>
          <a:prstGeom prst="rect">
            <a:avLst/>
          </a:prstGeom>
        </p:spPr>
        <p:txBody>
          <a:bodyPr/>
          <a:lstStyle>
            <a:lvl1pPr algn="l">
              <a:defRPr sz="1200"/>
            </a:lvl1pPr>
          </a:lstStyle>
          <a:p>
            <a:pPr fontAlgn="auto">
              <a:spcBef>
                <a:spcPts val="0"/>
              </a:spcBef>
              <a:spcAft>
                <a:spcPts val="0"/>
              </a:spcAft>
              <a:defRPr/>
            </a:pPr>
            <a:r>
              <a:rPr lang="en-US" b="0" smtClean="0">
                <a:latin typeface="+mn-lt"/>
                <a:cs typeface="+mn-cs"/>
              </a:rPr>
              <a:t>RAHSIA</a:t>
            </a:r>
            <a:endParaRPr lang="en-US" b="0" dirty="0">
              <a:latin typeface="+mn-lt"/>
              <a:cs typeface="+mn-cs"/>
            </a:endParaRP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Bef>
                <a:spcPct val="0"/>
              </a:spcBef>
            </a:pPr>
            <a:r>
              <a:rPr lang="en-US" smtClean="0"/>
              <a:t>Assalamualaikum</a:t>
            </a:r>
          </a:p>
          <a:p>
            <a:pPr algn="just" eaLnBrk="1" hangingPunct="1">
              <a:spcBef>
                <a:spcPct val="0"/>
              </a:spcBef>
            </a:pPr>
            <a:r>
              <a:rPr lang="en-US" smtClean="0"/>
              <a:t>Salam Sejahtera</a:t>
            </a:r>
          </a:p>
          <a:p>
            <a:pPr algn="just" eaLnBrk="1" hangingPunct="1">
              <a:spcBef>
                <a:spcPct val="0"/>
              </a:spcBef>
            </a:pPr>
            <a:r>
              <a:rPr lang="en-US" smtClean="0"/>
              <a:t>Salam 1 Malaysia</a:t>
            </a:r>
          </a:p>
          <a:p>
            <a:pPr algn="just" eaLnBrk="1" hangingPunct="1">
              <a:spcBef>
                <a:spcPct val="0"/>
              </a:spcBef>
            </a:pPr>
            <a:endParaRPr lang="en-US" smtClean="0"/>
          </a:p>
          <a:p>
            <a:pPr algn="just" eaLnBrk="1" hangingPunct="1">
              <a:spcBef>
                <a:spcPct val="0"/>
              </a:spcBef>
            </a:pPr>
            <a:r>
              <a:rPr lang="en-US" smtClean="0"/>
              <a:t>YBhg Tan Sri Abu Bakar bin Haji Abdullah, Ketua Pengarah Perkhidmatan Awam</a:t>
            </a:r>
          </a:p>
          <a:p>
            <a:pPr algn="just" eaLnBrk="1" hangingPunct="1">
              <a:spcBef>
                <a:spcPct val="0"/>
              </a:spcBef>
            </a:pPr>
            <a:r>
              <a:rPr lang="en-US" smtClean="0"/>
              <a:t>YBhg Datuk Farida binti Mohd Ali, Timbalan Ketua Pengarah Perkhidmatan Awam (Pembangunan)</a:t>
            </a:r>
          </a:p>
          <a:p>
            <a:pPr algn="just" eaLnBrk="1" hangingPunct="1">
              <a:spcBef>
                <a:spcPct val="0"/>
              </a:spcBef>
            </a:pPr>
            <a:r>
              <a:rPr lang="en-US" smtClean="0"/>
              <a:t>YBhg Tan Sri, Dato’ Sri, Dato’ dan tuan puan sekalian</a:t>
            </a:r>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B1C59D-D319-49E7-B258-AD91A9D5853D}" type="slidenum">
              <a:rPr lang="en-US" smtClean="0"/>
              <a:pPr fontAlgn="base">
                <a:spcBef>
                  <a:spcPct val="0"/>
                </a:spcBef>
                <a:spcAft>
                  <a:spcPct val="0"/>
                </a:spcAft>
                <a:defRPr/>
              </a:pPr>
              <a:t>1</a:t>
            </a:fld>
            <a:endParaRPr lang="en-US" smtClean="0"/>
          </a:p>
        </p:txBody>
      </p:sp>
      <p:sp>
        <p:nvSpPr>
          <p:cNvPr id="90117"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lgn="just"/>
            <a:r>
              <a:rPr lang="en-US" smtClean="0"/>
              <a:t>Pelan Induk Saraan  (PISA) yang terancang perlu diadakan  untuk mengkaji pelarasan gaji, elaun serta kemudahan yang disediakan untuk penjawat awam supaya jumlah emolumen keseluruhan dapat dikawal. Pendekatan ini ialah bagi mengagihkan emolumen dalam perbelanjaan mengurus supaya tidak meningkat secara mendadak, kajian semakan gaji, elaun dan kemudahan boleh dilaksanakan secara berperingkat. pada masa yang sama pewujudan dan kenaikan kadar elaun dan bayaran tunai lain secara runcit perlu dielakkan.</a:t>
            </a:r>
          </a:p>
          <a:p>
            <a:pPr algn="just"/>
            <a:endParaRPr lang="en-US" smtClean="0"/>
          </a:p>
          <a:p>
            <a:pPr algn="just"/>
            <a:r>
              <a:rPr lang="en-US" smtClean="0"/>
              <a:t>Pelarasan gaji juga akan mengambilkira keupayaan kewangan Negara.</a:t>
            </a:r>
          </a:p>
          <a:p>
            <a:pPr algn="just"/>
            <a:endParaRPr lang="en-US" smtClean="0"/>
          </a:p>
        </p:txBody>
      </p:sp>
      <p:sp>
        <p:nvSpPr>
          <p:cNvPr id="4" name="Header Placeholder 3"/>
          <p:cNvSpPr txBox="1">
            <a:spLocks noGrp="1"/>
          </p:cNvSpPr>
          <p:nvPr/>
        </p:nvSpPr>
        <p:spPr>
          <a:xfrm>
            <a:off x="323850" y="147638"/>
            <a:ext cx="3163888" cy="479425"/>
          </a:xfrm>
          <a:prstGeom prst="rect">
            <a:avLst/>
          </a:prstGeom>
          <a:noFill/>
        </p:spPr>
        <p:txBody>
          <a:bodyPr/>
          <a:lstStyle/>
          <a:p>
            <a:pPr fontAlgn="auto">
              <a:spcBef>
                <a:spcPts val="0"/>
              </a:spcBef>
              <a:spcAft>
                <a:spcPts val="0"/>
              </a:spcAft>
              <a:defRPr/>
            </a:pPr>
            <a:r>
              <a:rPr lang="en-US" sz="1200" b="0">
                <a:latin typeface="+mn-lt"/>
                <a:cs typeface="+mn-cs"/>
              </a:rPr>
              <a:t>RAHSIA</a:t>
            </a:r>
          </a:p>
        </p:txBody>
      </p:sp>
      <p:sp>
        <p:nvSpPr>
          <p:cNvPr id="5" name="Slide Number Placeholder 4"/>
          <p:cNvSpPr txBox="1">
            <a:spLocks noGrp="1"/>
          </p:cNvSpPr>
          <p:nvPr/>
        </p:nvSpPr>
        <p:spPr>
          <a:xfrm>
            <a:off x="4137025" y="9107488"/>
            <a:ext cx="3163888" cy="479425"/>
          </a:xfrm>
          <a:prstGeom prst="rect">
            <a:avLst/>
          </a:prstGeom>
          <a:noFill/>
        </p:spPr>
        <p:txBody>
          <a:bodyPr anchor="b"/>
          <a:lstStyle/>
          <a:p>
            <a:pPr algn="r" fontAlgn="auto">
              <a:spcBef>
                <a:spcPts val="0"/>
              </a:spcBef>
              <a:spcAft>
                <a:spcPts val="0"/>
              </a:spcAft>
              <a:defRPr/>
            </a:pPr>
            <a:fld id="{8014D175-82B3-444B-9A6F-6E5A01F538F9}" type="slidenum">
              <a:rPr lang="en-US" sz="1200" b="0">
                <a:latin typeface="+mn-lt"/>
                <a:cs typeface="+mn-cs"/>
              </a:rPr>
              <a:pPr algn="r" fontAlgn="auto">
                <a:spcBef>
                  <a:spcPts val="0"/>
                </a:spcBef>
                <a:spcAft>
                  <a:spcPts val="0"/>
                </a:spcAft>
                <a:defRPr/>
              </a:pPr>
              <a:t>10</a:t>
            </a:fld>
            <a:endParaRPr lang="en-US" sz="1200" b="0" dirty="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Slide Number Placeholder 3"/>
          <p:cNvSpPr>
            <a:spLocks noGrp="1"/>
          </p:cNvSpPr>
          <p:nvPr>
            <p:ph type="sldNum" sz="quarter" idx="5"/>
          </p:nvPr>
        </p:nvSpPr>
        <p:spPr/>
        <p:txBody>
          <a:bodyPr/>
          <a:lstStyle/>
          <a:p>
            <a:pPr>
              <a:defRPr/>
            </a:pPr>
            <a:fld id="{A692936A-BBC5-4C35-9455-830EDCC9F5EB}" type="slidenum">
              <a:rPr lang="en-US" smtClean="0"/>
              <a:pPr>
                <a:defRPr/>
              </a:pPr>
              <a:t>11</a:t>
            </a:fld>
            <a:endParaRPr lang="en-US"/>
          </a:p>
        </p:txBody>
      </p:sp>
      <p:sp>
        <p:nvSpPr>
          <p:cNvPr id="5" name="Header Placeholder 4"/>
          <p:cNvSpPr>
            <a:spLocks noGrp="1"/>
          </p:cNvSpPr>
          <p:nvPr>
            <p:ph type="hdr" sz="quarter"/>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Slide Number Placeholder 3"/>
          <p:cNvSpPr>
            <a:spLocks noGrp="1"/>
          </p:cNvSpPr>
          <p:nvPr>
            <p:ph type="sldNum" sz="quarter" idx="5"/>
          </p:nvPr>
        </p:nvSpPr>
        <p:spPr/>
        <p:txBody>
          <a:bodyPr/>
          <a:lstStyle/>
          <a:p>
            <a:pPr>
              <a:defRPr/>
            </a:pPr>
            <a:fld id="{E24BE86D-8725-4D1B-97D8-E394EDEB3EC6}" type="slidenum">
              <a:rPr lang="en-US" smtClean="0"/>
              <a:pPr>
                <a:defRPr/>
              </a:pPr>
              <a:t>12</a:t>
            </a:fld>
            <a:endParaRPr lang="en-US"/>
          </a:p>
        </p:txBody>
      </p:sp>
      <p:sp>
        <p:nvSpPr>
          <p:cNvPr id="5" name="Header Placeholder 4"/>
          <p:cNvSpPr>
            <a:spLocks noGrp="1"/>
          </p:cNvSpPr>
          <p:nvPr>
            <p:ph type="hdr" sz="quarter"/>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98308" name="Header Placeholder 5"/>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RAHSIA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72708" name="Slide Number Placeholder 3"/>
          <p:cNvSpPr txBox="1">
            <a:spLocks noGrp="1"/>
          </p:cNvSpPr>
          <p:nvPr/>
        </p:nvSpPr>
        <p:spPr bwMode="auto">
          <a:xfrm>
            <a:off x="4137025" y="9107488"/>
            <a:ext cx="3163888" cy="479425"/>
          </a:xfrm>
          <a:prstGeom prst="rect">
            <a:avLst/>
          </a:prstGeom>
          <a:noFill/>
          <a:ln>
            <a:miter lim="800000"/>
            <a:headEnd/>
            <a:tailEnd/>
          </a:ln>
        </p:spPr>
        <p:txBody>
          <a:bodyPr anchor="b"/>
          <a:lstStyle/>
          <a:p>
            <a:pPr algn="r">
              <a:defRPr/>
            </a:pPr>
            <a:fld id="{4F724A09-B4FB-4352-B005-C315DF09145E}" type="slidenum">
              <a:rPr lang="en-US" sz="1200" b="0">
                <a:latin typeface="+mn-lt"/>
                <a:cs typeface="+mn-cs"/>
              </a:rPr>
              <a:pPr algn="r">
                <a:defRPr/>
              </a:pPr>
              <a:t>14</a:t>
            </a:fld>
            <a:endParaRPr lang="en-US" sz="1200" b="0">
              <a:latin typeface="+mn-lt"/>
              <a:cs typeface="+mn-cs"/>
            </a:endParaRPr>
          </a:p>
        </p:txBody>
      </p:sp>
      <p:sp>
        <p:nvSpPr>
          <p:cNvPr id="72709" name="Header Placeholder 4"/>
          <p:cNvSpPr txBox="1">
            <a:spLocks noGrp="1"/>
          </p:cNvSpPr>
          <p:nvPr/>
        </p:nvSpPr>
        <p:spPr bwMode="auto">
          <a:xfrm>
            <a:off x="323850" y="147638"/>
            <a:ext cx="3163888" cy="479425"/>
          </a:xfrm>
          <a:prstGeom prst="rect">
            <a:avLst/>
          </a:prstGeom>
          <a:noFill/>
          <a:ln>
            <a:miter lim="800000"/>
            <a:headEnd/>
            <a:tailEnd/>
          </a:ln>
        </p:spPr>
        <p:txBody>
          <a:bodyPr/>
          <a:lstStyle/>
          <a:p>
            <a:pPr>
              <a:defRPr/>
            </a:pPr>
            <a:endParaRPr lang="en-US" sz="1200" b="0">
              <a:latin typeface="+mn-lt"/>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s-MY" smtClean="0"/>
          </a:p>
        </p:txBody>
      </p:sp>
      <p:sp>
        <p:nvSpPr>
          <p:cNvPr id="73732" name="Slide Number Placeholder 3"/>
          <p:cNvSpPr txBox="1">
            <a:spLocks noGrp="1"/>
          </p:cNvSpPr>
          <p:nvPr/>
        </p:nvSpPr>
        <p:spPr bwMode="auto">
          <a:xfrm>
            <a:off x="4137025" y="9107488"/>
            <a:ext cx="3163888" cy="479425"/>
          </a:xfrm>
          <a:prstGeom prst="rect">
            <a:avLst/>
          </a:prstGeom>
          <a:noFill/>
          <a:ln>
            <a:miter lim="800000"/>
            <a:headEnd/>
            <a:tailEnd/>
          </a:ln>
        </p:spPr>
        <p:txBody>
          <a:bodyPr anchor="b"/>
          <a:lstStyle/>
          <a:p>
            <a:pPr algn="r">
              <a:defRPr/>
            </a:pPr>
            <a:fld id="{5AAE2185-6B5A-47CA-B6B2-9B5BD4B5F0F7}" type="slidenum">
              <a:rPr lang="en-US" sz="1200" b="0">
                <a:latin typeface="+mn-lt"/>
                <a:cs typeface="+mn-cs"/>
              </a:rPr>
              <a:pPr algn="r">
                <a:defRPr/>
              </a:pPr>
              <a:t>15</a:t>
            </a:fld>
            <a:endParaRPr lang="en-US" sz="1200" b="0">
              <a:latin typeface="+mn-lt"/>
              <a:cs typeface="+mn-cs"/>
            </a:endParaRPr>
          </a:p>
        </p:txBody>
      </p:sp>
      <p:sp>
        <p:nvSpPr>
          <p:cNvPr id="73733" name="Header Placeholder 4"/>
          <p:cNvSpPr txBox="1">
            <a:spLocks noGrp="1"/>
          </p:cNvSpPr>
          <p:nvPr/>
        </p:nvSpPr>
        <p:spPr bwMode="auto">
          <a:xfrm>
            <a:off x="323850" y="147638"/>
            <a:ext cx="3163888" cy="479425"/>
          </a:xfrm>
          <a:prstGeom prst="rect">
            <a:avLst/>
          </a:prstGeom>
          <a:noFill/>
          <a:ln>
            <a:miter lim="800000"/>
            <a:headEnd/>
            <a:tailEnd/>
          </a:ln>
        </p:spPr>
        <p:txBody>
          <a:bodyPr/>
          <a:lstStyle/>
          <a:p>
            <a:pPr>
              <a:defRPr/>
            </a:pPr>
            <a:endParaRPr lang="en-US" sz="1200" b="0">
              <a:latin typeface="+mn-lt"/>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algn="just">
              <a:lnSpc>
                <a:spcPct val="90000"/>
              </a:lnSpc>
              <a:defRPr/>
            </a:pPr>
            <a:r>
              <a:rPr lang="ms-MY" dirty="0" smtClean="0"/>
              <a:t>Semua gagasan strategik Kerajaan ini telah menjadi asas panduan dalam memandu hala tuju Falsafah SBPA yang menekankan transformasi perkhidmatan Awam. Dalam usaha mentransformasikan perkhdimatan awam, kelestarian atau sustainability dalam penyampaian perkhidmatan awam sangat diberi tumpuan.</a:t>
            </a:r>
          </a:p>
          <a:p>
            <a:pPr algn="just">
              <a:lnSpc>
                <a:spcPct val="90000"/>
              </a:lnSpc>
              <a:defRPr/>
            </a:pPr>
            <a:endParaRPr lang="ms-MY" dirty="0" smtClean="0"/>
          </a:p>
          <a:p>
            <a:pPr algn="just">
              <a:lnSpc>
                <a:spcPct val="90000"/>
              </a:lnSpc>
              <a:defRPr/>
            </a:pPr>
            <a:r>
              <a:rPr lang="ms-MY" dirty="0" smtClean="0"/>
              <a:t>Program Transformasi Kerajaan (GTP)</a:t>
            </a:r>
          </a:p>
          <a:p>
            <a:pPr algn="just">
              <a:lnSpc>
                <a:spcPct val="90000"/>
              </a:lnSpc>
              <a:defRPr/>
            </a:pPr>
            <a:endParaRPr lang="ms-MY" dirty="0" smtClean="0"/>
          </a:p>
          <a:p>
            <a:pPr algn="just">
              <a:lnSpc>
                <a:spcPct val="90000"/>
              </a:lnSpc>
              <a:buFontTx/>
              <a:buChar char="-"/>
              <a:defRPr/>
            </a:pPr>
            <a:r>
              <a:rPr lang="ms-MY" dirty="0" smtClean="0"/>
              <a:t>7 bidang bidang NKRA yang dikenalpasti iaitu </a:t>
            </a:r>
          </a:p>
          <a:p>
            <a:pPr algn="just">
              <a:lnSpc>
                <a:spcPct val="90000"/>
              </a:lnSpc>
              <a:defRPr/>
            </a:pPr>
            <a:r>
              <a:rPr lang="ms-MY" dirty="0" smtClean="0"/>
              <a:t>Mengurangkan jenayah</a:t>
            </a:r>
          </a:p>
          <a:p>
            <a:pPr algn="just">
              <a:lnSpc>
                <a:spcPct val="90000"/>
              </a:lnSpc>
              <a:defRPr/>
            </a:pPr>
            <a:r>
              <a:rPr lang="ms-MY" dirty="0" smtClean="0"/>
              <a:t>Membanteras rasuah </a:t>
            </a:r>
          </a:p>
          <a:p>
            <a:pPr algn="just">
              <a:lnSpc>
                <a:spcPct val="90000"/>
              </a:lnSpc>
              <a:defRPr/>
            </a:pPr>
            <a:r>
              <a:rPr lang="ms-MY" dirty="0" smtClean="0"/>
              <a:t>Mempertingkatkan pengangkutan awam di bandar</a:t>
            </a:r>
          </a:p>
          <a:p>
            <a:pPr algn="just">
              <a:lnSpc>
                <a:spcPct val="90000"/>
              </a:lnSpc>
              <a:defRPr/>
            </a:pPr>
            <a:r>
              <a:rPr lang="ms-MY" dirty="0" smtClean="0"/>
              <a:t>Mempertingkatkan pencapaian pelajar</a:t>
            </a:r>
          </a:p>
          <a:p>
            <a:pPr algn="just">
              <a:lnSpc>
                <a:spcPct val="90000"/>
              </a:lnSpc>
              <a:defRPr/>
            </a:pPr>
            <a:r>
              <a:rPr lang="ms-MY" dirty="0" smtClean="0"/>
              <a:t>Mempertingkatkan taraf kehidupan isi rumah berpendapatan rendah</a:t>
            </a:r>
          </a:p>
          <a:p>
            <a:pPr algn="just">
              <a:lnSpc>
                <a:spcPct val="90000"/>
              </a:lnSpc>
              <a:defRPr/>
            </a:pPr>
            <a:r>
              <a:rPr lang="ms-MY" dirty="0" smtClean="0"/>
              <a:t>Mempertingkatkan infrastruktur asas luar bandar</a:t>
            </a:r>
          </a:p>
          <a:p>
            <a:pPr algn="just">
              <a:lnSpc>
                <a:spcPct val="90000"/>
              </a:lnSpc>
              <a:defRPr/>
            </a:pPr>
            <a:r>
              <a:rPr lang="ms-MY" dirty="0" smtClean="0"/>
              <a:t>Memerangi kos kehidupan</a:t>
            </a:r>
          </a:p>
          <a:p>
            <a:pPr algn="just">
              <a:lnSpc>
                <a:spcPct val="90000"/>
              </a:lnSpc>
              <a:defRPr/>
            </a:pPr>
            <a:endParaRPr lang="ms-MY" dirty="0" smtClean="0"/>
          </a:p>
          <a:p>
            <a:pPr algn="just">
              <a:lnSpc>
                <a:spcPct val="90000"/>
              </a:lnSpc>
              <a:defRPr/>
            </a:pPr>
            <a:r>
              <a:rPr lang="ms-MY" dirty="0" smtClean="0"/>
              <a:t>Model Ekonomi Baru</a:t>
            </a:r>
          </a:p>
          <a:p>
            <a:pPr algn="just">
              <a:lnSpc>
                <a:spcPct val="90000"/>
              </a:lnSpc>
              <a:buFontTx/>
              <a:buChar char="-"/>
              <a:defRPr/>
            </a:pPr>
            <a:r>
              <a:rPr lang="ms-MY" dirty="0" smtClean="0"/>
              <a:t>Untuk merangsang pembangunan negara ke arah negara berpendapatan tinggi</a:t>
            </a:r>
          </a:p>
          <a:p>
            <a:pPr algn="just">
              <a:lnSpc>
                <a:spcPct val="90000"/>
              </a:lnSpc>
              <a:defRPr/>
            </a:pPr>
            <a:endParaRPr lang="ms-MY" dirty="0" smtClean="0"/>
          </a:p>
          <a:p>
            <a:pPr algn="just">
              <a:lnSpc>
                <a:spcPct val="90000"/>
              </a:lnSpc>
              <a:defRPr/>
            </a:pPr>
            <a:r>
              <a:rPr lang="ms-MY" dirty="0" smtClean="0"/>
              <a:t>RMK10</a:t>
            </a:r>
          </a:p>
          <a:p>
            <a:pPr algn="just">
              <a:lnSpc>
                <a:spcPct val="90000"/>
              </a:lnSpc>
              <a:defRPr/>
            </a:pPr>
            <a:r>
              <a:rPr lang="ms-MY" dirty="0" smtClean="0"/>
              <a:t>-menekankan kepantasan membuat  keputusan, pendekatan berasaskan keberhasilan</a:t>
            </a:r>
            <a:endParaRPr lang="en-US" dirty="0" smtClean="0"/>
          </a:p>
        </p:txBody>
      </p:sp>
      <p:sp>
        <p:nvSpPr>
          <p:cNvPr id="4" name="Header Placeholder 3"/>
          <p:cNvSpPr>
            <a:spLocks noGrp="1"/>
          </p:cNvSpPr>
          <p:nvPr>
            <p:ph type="hdr" sz="quarter"/>
          </p:nvPr>
        </p:nvSpPr>
        <p:spPr/>
        <p:txBody>
          <a:bodyPr/>
          <a:lstStyle/>
          <a:p>
            <a:pPr>
              <a:defRPr/>
            </a:pPr>
            <a:r>
              <a:rPr lang="en-US" smtClean="0"/>
              <a:t>RAHSIA</a:t>
            </a:r>
            <a:endParaRPr lang="en-US"/>
          </a:p>
        </p:txBody>
      </p:sp>
      <p:sp>
        <p:nvSpPr>
          <p:cNvPr id="5" name="Slide Number Placeholder 4"/>
          <p:cNvSpPr>
            <a:spLocks noGrp="1"/>
          </p:cNvSpPr>
          <p:nvPr>
            <p:ph type="sldNum" sz="quarter" idx="5"/>
          </p:nvPr>
        </p:nvSpPr>
        <p:spPr/>
        <p:txBody>
          <a:bodyPr/>
          <a:lstStyle/>
          <a:p>
            <a:pPr>
              <a:defRPr/>
            </a:pPr>
            <a:fld id="{88E1926A-7271-412D-B329-F15B6779429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257300" y="723900"/>
            <a:ext cx="4791075" cy="3592513"/>
          </a:xfrm>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r>
              <a:rPr lang="en-US" smtClean="0"/>
              <a:t>Sejarah menunjukkan hubungkait yang rapat antara sistem saraan dengan pembangunan negara. </a:t>
            </a:r>
          </a:p>
          <a:p>
            <a:pPr algn="just"/>
            <a:endParaRPr lang="en-US" smtClean="0"/>
          </a:p>
          <a:p>
            <a:pPr algn="just"/>
            <a:r>
              <a:rPr lang="en-US" smtClean="0"/>
              <a:t>Kini pembentukan Saraan Baru Perkhidmatan Awam adalah bertunjangkan kepada gagasan penyampaian perkhidmatan yang mana rakyat didahulukan dan prestasi diutamakan, Perkhidmatan Awam dituntut supaya peka dengan kehendak rakyat di samping mewujudkan budaya ketepatan dan berprestasi tinggi agar agenda Program Transformasi Kerajaan, Model Baru Ekonomi dan Rancangan Malaysia Ke-10 dapat direalisasikan.</a:t>
            </a:r>
          </a:p>
        </p:txBody>
      </p:sp>
      <p:sp>
        <p:nvSpPr>
          <p:cNvPr id="9216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Header Placeholder 3"/>
          <p:cNvSpPr>
            <a:spLocks noGrp="1"/>
          </p:cNvSpPr>
          <p:nvPr>
            <p:ph type="hdr" sz="quarter"/>
          </p:nvPr>
        </p:nvSpPr>
        <p:spPr/>
        <p:txBody>
          <a:bodyPr/>
          <a:lstStyle/>
          <a:p>
            <a:pPr>
              <a:defRPr/>
            </a:pPr>
            <a:r>
              <a:rPr lang="en-US" smtClean="0"/>
              <a:t>RAHSIA</a:t>
            </a:r>
            <a:endParaRPr lang="en-US"/>
          </a:p>
        </p:txBody>
      </p:sp>
      <p:sp>
        <p:nvSpPr>
          <p:cNvPr id="5" name="Slide Number Placeholder 4"/>
          <p:cNvSpPr>
            <a:spLocks noGrp="1"/>
          </p:cNvSpPr>
          <p:nvPr>
            <p:ph type="sldNum" sz="quarter" idx="5"/>
          </p:nvPr>
        </p:nvSpPr>
        <p:spPr/>
        <p:txBody>
          <a:bodyPr/>
          <a:lstStyle/>
          <a:p>
            <a:pPr>
              <a:defRPr/>
            </a:pPr>
            <a:fld id="{E717953C-4892-4F51-93DF-AB4092AFA18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lgn="just">
              <a:lnSpc>
                <a:spcPct val="90000"/>
              </a:lnSpc>
            </a:pPr>
            <a:r>
              <a:rPr lang="en-US" smtClean="0"/>
              <a:t>Dengan perubahan persekitaran ini, transformasi Perkhidmatan Awam dari segi minda dan sikap diperlukan. Cabaran yang mendepani Perkhidmatan Awam ialah memastikan ia relevan dan dapat berfungsi secara berkesan.</a:t>
            </a:r>
          </a:p>
          <a:p>
            <a:pPr algn="just">
              <a:lnSpc>
                <a:spcPct val="90000"/>
              </a:lnSpc>
            </a:pPr>
            <a:r>
              <a:rPr lang="en-US" smtClean="0"/>
              <a:t>Dalam hal ini dikenalpasti beberapa keperluan strategik yang perlu diambil kira dalam meningkatkan kapasiti Perkhidmatan Awam. </a:t>
            </a:r>
          </a:p>
          <a:p>
            <a:pPr algn="just">
              <a:lnSpc>
                <a:spcPct val="90000"/>
              </a:lnSpc>
            </a:pPr>
            <a:endParaRPr lang="en-US" smtClean="0"/>
          </a:p>
          <a:p>
            <a:pPr algn="just">
              <a:lnSpc>
                <a:spcPct val="90000"/>
              </a:lnSpc>
            </a:pPr>
            <a:r>
              <a:rPr lang="en-US" b="1" smtClean="0"/>
              <a:t>Budaya ketepatan &amp; prestasi tinggi:</a:t>
            </a:r>
          </a:p>
          <a:p>
            <a:pPr marL="342900" lvl="1" indent="-228600" algn="just">
              <a:lnSpc>
                <a:spcPct val="90000"/>
              </a:lnSpc>
              <a:buFontTx/>
              <a:buChar char="-"/>
            </a:pPr>
            <a:r>
              <a:rPr lang="en-US" smtClean="0"/>
              <a:t>penambahbaikan ke atas pengurusan prestasi dan penilaian prestasi yang  lebih komprehensif dan inklusif  i.e kaedah pelbagai penilai (multi-rater), pemantapan KPI dan LNPT, Program Bersepadu Pembangunan Kompetensi (PROSPEK)</a:t>
            </a:r>
          </a:p>
          <a:p>
            <a:pPr algn="just">
              <a:lnSpc>
                <a:spcPct val="90000"/>
              </a:lnSpc>
            </a:pPr>
            <a:endParaRPr lang="en-US" b="1" smtClean="0"/>
          </a:p>
          <a:p>
            <a:pPr algn="just">
              <a:lnSpc>
                <a:spcPct val="90000"/>
              </a:lnSpc>
            </a:pPr>
            <a:r>
              <a:rPr lang="en-US" b="1" smtClean="0"/>
              <a:t>Modal insan</a:t>
            </a:r>
          </a:p>
          <a:p>
            <a:pPr marL="342900" lvl="1" indent="-228600" algn="just">
              <a:lnSpc>
                <a:spcPct val="90000"/>
              </a:lnSpc>
              <a:buFontTx/>
              <a:buChar char="-"/>
            </a:pPr>
            <a:r>
              <a:rPr lang="en-US" smtClean="0"/>
              <a:t>Pencarian, pengambilan bakat terbaik – Program Tindikan Bakat Terbaik, pengambilan berasaskan profil, Talent Acceleration in Public Service (TAPS)</a:t>
            </a:r>
          </a:p>
          <a:p>
            <a:pPr marL="342900" lvl="1" indent="-228600" algn="just">
              <a:lnSpc>
                <a:spcPct val="90000"/>
              </a:lnSpc>
              <a:buFontTx/>
              <a:buChar char="-"/>
            </a:pPr>
            <a:r>
              <a:rPr lang="en-US" smtClean="0"/>
              <a:t>pembangunan dan pengekalan bakat serta pemantapan sistem penilaian dan pengiktirafan i.e pelbagai kaedah kenaikan pangkat, pengiktirafan kepada kecemerlangan dan laluan kerjaya berasaskan bidang pengkhususan serta mengambil kira pengalaman pegawai dalam pertimbangan kenaikan pangkat</a:t>
            </a:r>
          </a:p>
          <a:p>
            <a:pPr marL="342900" lvl="1" indent="-228600" algn="just">
              <a:lnSpc>
                <a:spcPct val="90000"/>
              </a:lnSpc>
              <a:buFontTx/>
              <a:buChar char="-"/>
            </a:pPr>
            <a:r>
              <a:rPr lang="en-US" smtClean="0"/>
              <a:t>Dasar Latihan Sumber Manusia Sektor Awam (DLSMSA</a:t>
            </a:r>
          </a:p>
        </p:txBody>
      </p:sp>
      <p:sp>
        <p:nvSpPr>
          <p:cNvPr id="4" name="Header Placeholder 3"/>
          <p:cNvSpPr>
            <a:spLocks noGrp="1"/>
          </p:cNvSpPr>
          <p:nvPr>
            <p:ph type="hdr" sz="quarter"/>
          </p:nvPr>
        </p:nvSpPr>
        <p:spPr/>
        <p:txBody>
          <a:bodyPr/>
          <a:lstStyle/>
          <a:p>
            <a:pPr>
              <a:defRPr/>
            </a:pPr>
            <a:r>
              <a:rPr lang="en-US" smtClean="0"/>
              <a:t>RAHSIA</a:t>
            </a:r>
            <a:endParaRPr lang="en-US"/>
          </a:p>
        </p:txBody>
      </p:sp>
      <p:sp>
        <p:nvSpPr>
          <p:cNvPr id="5" name="Slide Number Placeholder 4"/>
          <p:cNvSpPr>
            <a:spLocks noGrp="1"/>
          </p:cNvSpPr>
          <p:nvPr>
            <p:ph type="sldNum" sz="quarter" idx="5"/>
          </p:nvPr>
        </p:nvSpPr>
        <p:spPr/>
        <p:txBody>
          <a:bodyPr/>
          <a:lstStyle/>
          <a:p>
            <a:pPr>
              <a:defRPr/>
            </a:pPr>
            <a:fld id="{F1E72830-34DB-4943-8D60-7166FBF6CD5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p:txBody>
          <a:bodyPr wrap="square" numCol="1" anchor="t" anchorCtr="0" compatLnSpc="1">
            <a:prstTxWarp prst="textNoShape">
              <a:avLst/>
            </a:prstTxWarp>
          </a:bodyPr>
          <a:lstStyle/>
          <a:p>
            <a:pPr marL="228600" indent="-228600" eaLnBrk="1" hangingPunct="1">
              <a:spcBef>
                <a:spcPct val="0"/>
              </a:spcBef>
              <a:defRPr/>
            </a:pPr>
            <a:r>
              <a:rPr lang="en-US" dirty="0" err="1" smtClean="0"/>
              <a:t>Pelaksanaan</a:t>
            </a:r>
            <a:r>
              <a:rPr lang="en-US" dirty="0" smtClean="0"/>
              <a:t> </a:t>
            </a:r>
            <a:r>
              <a:rPr lang="en-US" dirty="0" err="1" smtClean="0"/>
              <a:t>transformasi</a:t>
            </a:r>
            <a:r>
              <a:rPr lang="en-US" dirty="0" smtClean="0"/>
              <a:t> </a:t>
            </a:r>
            <a:r>
              <a:rPr lang="en-US" dirty="0" err="1" smtClean="0"/>
              <a:t>perkhidmatan</a:t>
            </a:r>
            <a:r>
              <a:rPr lang="en-US" dirty="0" smtClean="0"/>
              <a:t> </a:t>
            </a:r>
            <a:r>
              <a:rPr lang="en-US" dirty="0" err="1" smtClean="0"/>
              <a:t>awam</a:t>
            </a:r>
            <a:r>
              <a:rPr lang="en-US" dirty="0" smtClean="0"/>
              <a:t> </a:t>
            </a:r>
            <a:r>
              <a:rPr lang="en-US" dirty="0" err="1" smtClean="0"/>
              <a:t>akan</a:t>
            </a:r>
            <a:r>
              <a:rPr lang="en-US" dirty="0" smtClean="0"/>
              <a:t> </a:t>
            </a:r>
            <a:r>
              <a:rPr lang="en-US" dirty="0" err="1" smtClean="0"/>
              <a:t>digarap</a:t>
            </a:r>
            <a:r>
              <a:rPr lang="en-US" dirty="0" smtClean="0"/>
              <a:t> </a:t>
            </a:r>
            <a:r>
              <a:rPr lang="en-US" dirty="0" err="1" smtClean="0"/>
              <a:t>menerusi</a:t>
            </a:r>
            <a:r>
              <a:rPr lang="en-US" dirty="0" smtClean="0"/>
              <a:t> 5 </a:t>
            </a:r>
            <a:r>
              <a:rPr lang="en-US" dirty="0" err="1" smtClean="0"/>
              <a:t>inisiatif</a:t>
            </a:r>
            <a:r>
              <a:rPr lang="en-US" dirty="0" smtClean="0"/>
              <a:t> </a:t>
            </a:r>
            <a:r>
              <a:rPr lang="en-US" dirty="0" err="1" smtClean="0"/>
              <a:t>utama</a:t>
            </a:r>
            <a:r>
              <a:rPr lang="en-US" dirty="0" smtClean="0"/>
              <a:t> </a:t>
            </a:r>
            <a:r>
              <a:rPr lang="en-US" dirty="0" err="1" smtClean="0"/>
              <a:t>berikut</a:t>
            </a:r>
            <a:r>
              <a:rPr lang="en-US" dirty="0" smtClean="0"/>
              <a:t>:</a:t>
            </a:r>
          </a:p>
          <a:p>
            <a:pPr marL="228600" indent="-228600" eaLnBrk="1" hangingPunct="1">
              <a:spcBef>
                <a:spcPct val="0"/>
              </a:spcBef>
              <a:buFontTx/>
              <a:buAutoNum type="arabicPeriod"/>
              <a:defRPr/>
            </a:pPr>
            <a:r>
              <a:rPr lang="en-US" dirty="0" err="1" smtClean="0"/>
              <a:t>Perkhidmatan</a:t>
            </a:r>
            <a:r>
              <a:rPr lang="en-US" dirty="0" smtClean="0"/>
              <a:t> </a:t>
            </a:r>
            <a:r>
              <a:rPr lang="en-US" dirty="0" err="1" smtClean="0"/>
              <a:t>awam</a:t>
            </a:r>
            <a:r>
              <a:rPr lang="en-US" dirty="0" smtClean="0"/>
              <a:t> </a:t>
            </a:r>
            <a:r>
              <a:rPr lang="en-US" dirty="0" err="1" smtClean="0"/>
              <a:t>kejat</a:t>
            </a:r>
            <a:endParaRPr lang="en-US" dirty="0" smtClean="0"/>
          </a:p>
          <a:p>
            <a:pPr marL="228600" indent="-228600" eaLnBrk="1" hangingPunct="1">
              <a:spcBef>
                <a:spcPct val="0"/>
              </a:spcBef>
              <a:buFontTx/>
              <a:buAutoNum type="arabicPeriod"/>
              <a:defRPr/>
            </a:pPr>
            <a:r>
              <a:rPr lang="en-US" dirty="0" err="1" smtClean="0"/>
              <a:t>Kepimpinan</a:t>
            </a:r>
            <a:r>
              <a:rPr lang="en-US" dirty="0" smtClean="0"/>
              <a:t> </a:t>
            </a:r>
            <a:r>
              <a:rPr lang="en-US" dirty="0" err="1" smtClean="0"/>
              <a:t>dinamik</a:t>
            </a:r>
            <a:endParaRPr lang="en-US" dirty="0" smtClean="0"/>
          </a:p>
          <a:p>
            <a:pPr marL="228600" indent="-228600" eaLnBrk="1" hangingPunct="1">
              <a:spcBef>
                <a:spcPct val="0"/>
              </a:spcBef>
              <a:buFontTx/>
              <a:buAutoNum type="arabicPeriod"/>
              <a:defRPr/>
            </a:pPr>
            <a:r>
              <a:rPr lang="en-US" dirty="0" smtClean="0"/>
              <a:t>Modal </a:t>
            </a:r>
            <a:r>
              <a:rPr lang="en-US" dirty="0" err="1" smtClean="0"/>
              <a:t>insan</a:t>
            </a:r>
            <a:r>
              <a:rPr lang="en-US" dirty="0" smtClean="0"/>
              <a:t> </a:t>
            </a:r>
            <a:r>
              <a:rPr lang="en-US" dirty="0" err="1" smtClean="0"/>
              <a:t>berkualiti</a:t>
            </a:r>
            <a:endParaRPr lang="en-US" dirty="0" smtClean="0"/>
          </a:p>
          <a:p>
            <a:pPr marL="228600" indent="-228600" eaLnBrk="1" hangingPunct="1">
              <a:spcBef>
                <a:spcPct val="0"/>
              </a:spcBef>
              <a:buFontTx/>
              <a:buAutoNum type="arabicPeriod"/>
              <a:defRPr/>
            </a:pPr>
            <a:r>
              <a:rPr lang="en-US" dirty="0" err="1" smtClean="0"/>
              <a:t>Perkhidmatan</a:t>
            </a:r>
            <a:r>
              <a:rPr lang="en-US" dirty="0" smtClean="0"/>
              <a:t> </a:t>
            </a:r>
            <a:r>
              <a:rPr lang="en-US" dirty="0" err="1" smtClean="0"/>
              <a:t>awam</a:t>
            </a:r>
            <a:r>
              <a:rPr lang="en-US" dirty="0" smtClean="0"/>
              <a:t> </a:t>
            </a:r>
            <a:r>
              <a:rPr lang="en-US" dirty="0" err="1" smtClean="0"/>
              <a:t>fleksibel</a:t>
            </a:r>
            <a:endParaRPr lang="en-US" dirty="0" smtClean="0"/>
          </a:p>
          <a:p>
            <a:pPr marL="228600" indent="-228600" eaLnBrk="1" hangingPunct="1">
              <a:spcBef>
                <a:spcPct val="0"/>
              </a:spcBef>
              <a:buFontTx/>
              <a:buAutoNum type="arabicPeriod"/>
              <a:defRPr/>
            </a:pPr>
            <a:r>
              <a:rPr lang="en-US" dirty="0" err="1" smtClean="0"/>
              <a:t>Saraan</a:t>
            </a:r>
            <a:r>
              <a:rPr lang="en-US" dirty="0" smtClean="0"/>
              <a:t> yang </a:t>
            </a:r>
            <a:r>
              <a:rPr lang="en-US" dirty="0" err="1" smtClean="0"/>
              <a:t>kompetitif</a:t>
            </a:r>
            <a:endParaRPr lang="en-US" dirty="0" smtClean="0"/>
          </a:p>
          <a:p>
            <a:pPr eaLnBrk="1" hangingPunct="1">
              <a:spcBef>
                <a:spcPct val="0"/>
              </a:spcBef>
              <a:defRPr/>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B68355-8928-4512-A24F-C553576EDAF2}"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Slide Number Placeholder 3"/>
          <p:cNvSpPr>
            <a:spLocks noGrp="1"/>
          </p:cNvSpPr>
          <p:nvPr>
            <p:ph type="sldNum" sz="quarter" idx="5"/>
          </p:nvPr>
        </p:nvSpPr>
        <p:spPr/>
        <p:txBody>
          <a:bodyPr/>
          <a:lstStyle/>
          <a:p>
            <a:pPr>
              <a:defRPr/>
            </a:pPr>
            <a:fld id="{181CCA76-4439-4BD8-8E54-33BD7BF352CC}" type="slidenum">
              <a:rPr lang="en-US" smtClean="0"/>
              <a:pPr>
                <a:defRPr/>
              </a:pPr>
              <a:t>7</a:t>
            </a:fld>
            <a:endParaRPr lang="en-US"/>
          </a:p>
        </p:txBody>
      </p:sp>
      <p:sp>
        <p:nvSpPr>
          <p:cNvPr id="5" name="Header Placeholder 4"/>
          <p:cNvSpPr>
            <a:spLocks noGrp="1"/>
          </p:cNvSpPr>
          <p:nvPr>
            <p:ph type="hdr" sz="quarter"/>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ms-MY" smtClean="0"/>
          </a:p>
        </p:txBody>
      </p:sp>
      <p:sp>
        <p:nvSpPr>
          <p:cNvPr id="4" name="Slide Number Placeholder 3"/>
          <p:cNvSpPr>
            <a:spLocks noGrp="1"/>
          </p:cNvSpPr>
          <p:nvPr>
            <p:ph type="sldNum" sz="quarter" idx="5"/>
          </p:nvPr>
        </p:nvSpPr>
        <p:spPr/>
        <p:txBody>
          <a:bodyPr/>
          <a:lstStyle/>
          <a:p>
            <a:pPr>
              <a:defRPr/>
            </a:pPr>
            <a:fld id="{55F54C63-8394-4A44-99FB-4CEC084C73B4}" type="slidenum">
              <a:rPr lang="en-US" smtClean="0"/>
              <a:pPr>
                <a:defRPr/>
              </a:pPr>
              <a:t>8</a:t>
            </a:fld>
            <a:endParaRPr lang="en-US"/>
          </a:p>
        </p:txBody>
      </p:sp>
      <p:sp>
        <p:nvSpPr>
          <p:cNvPr id="5" name="Header Placeholder 4"/>
          <p:cNvSpPr>
            <a:spLocks noGrp="1"/>
          </p:cNvSpPr>
          <p:nvPr>
            <p:ph type="hdr" sz="quarter"/>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Persaraan Demi Kepentingan Awam (PDKA)</a:t>
            </a:r>
          </a:p>
          <a:p>
            <a:endParaRPr lang="en-US" smtClean="0"/>
          </a:p>
          <a:p>
            <a:endParaRPr lang="en-US" smtClean="0"/>
          </a:p>
          <a:p>
            <a:r>
              <a:rPr lang="en-US" smtClean="0"/>
              <a:t>Persaraan Demi Kepentingan Perkhidmatan Awam (PDKPA)</a:t>
            </a:r>
          </a:p>
          <a:p>
            <a:endParaRPr lang="en-US" smtClean="0"/>
          </a:p>
          <a:p>
            <a:endParaRPr lang="en-US" smtClean="0"/>
          </a:p>
        </p:txBody>
      </p:sp>
      <p:sp>
        <p:nvSpPr>
          <p:cNvPr id="4" name="Header Placeholder 3"/>
          <p:cNvSpPr>
            <a:spLocks noGrp="1"/>
          </p:cNvSpPr>
          <p:nvPr>
            <p:ph type="hdr" sz="quarter"/>
          </p:nvPr>
        </p:nvSpPr>
        <p:spPr/>
        <p:txBody>
          <a:bodyPr/>
          <a:lstStyle/>
          <a:p>
            <a:pPr>
              <a:defRPr/>
            </a:pPr>
            <a:r>
              <a:rPr lang="en-US" smtClean="0"/>
              <a:t>RAHSIA</a:t>
            </a:r>
            <a:endParaRPr lang="en-US"/>
          </a:p>
        </p:txBody>
      </p:sp>
      <p:sp>
        <p:nvSpPr>
          <p:cNvPr id="5" name="Slide Number Placeholder 4"/>
          <p:cNvSpPr>
            <a:spLocks noGrp="1"/>
          </p:cNvSpPr>
          <p:nvPr>
            <p:ph type="sldNum" sz="quarter" idx="5"/>
          </p:nvPr>
        </p:nvSpPr>
        <p:spPr/>
        <p:txBody>
          <a:bodyPr/>
          <a:lstStyle/>
          <a:p>
            <a:pPr>
              <a:defRPr/>
            </a:pPr>
            <a:fld id="{91EE7B21-9E63-45E7-8792-08ADABD01CD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 Target="../slides/slide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5" descr="JPALOGOS">
            <a:hlinkClick r:id="rId6" action="ppaction://hlinksldjump"/>
          </p:cNvPr>
          <p:cNvPicPr>
            <a:picLocks noChangeAspect="1" noChangeArrowheads="1"/>
          </p:cNvPicPr>
          <p:nvPr/>
        </p:nvPicPr>
        <p:blipFill>
          <a:blip r:embed="rId7" cstate="print"/>
          <a:srcRect/>
          <a:stretch>
            <a:fillRect/>
          </a:stretch>
        </p:blipFill>
        <p:spPr bwMode="auto">
          <a:xfrm>
            <a:off x="8459788" y="76200"/>
            <a:ext cx="474662" cy="533400"/>
          </a:xfrm>
          <a:prstGeom prst="rect">
            <a:avLst/>
          </a:prstGeom>
          <a:noFill/>
          <a:ln w="9525">
            <a:noFill/>
            <a:miter lim="800000"/>
            <a:headEnd/>
            <a:tailEnd/>
          </a:ln>
        </p:spPr>
      </p:pic>
      <p:pic>
        <p:nvPicPr>
          <p:cNvPr id="1029" name="Picture 9" descr="Crest.gif"/>
          <p:cNvPicPr>
            <a:picLocks noChangeAspect="1"/>
          </p:cNvPicPr>
          <p:nvPr/>
        </p:nvPicPr>
        <p:blipFill>
          <a:blip r:embed="rId8" cstate="print"/>
          <a:srcRect/>
          <a:stretch>
            <a:fillRect/>
          </a:stretch>
        </p:blipFill>
        <p:spPr bwMode="auto">
          <a:xfrm>
            <a:off x="19050" y="0"/>
            <a:ext cx="809625" cy="609600"/>
          </a:xfrm>
          <a:prstGeom prst="rect">
            <a:avLst/>
          </a:prstGeom>
          <a:noFill/>
          <a:ln w="9525">
            <a:noFill/>
            <a:miter lim="800000"/>
            <a:headEnd/>
            <a:tailEnd/>
          </a:ln>
        </p:spPr>
      </p:pic>
      <p:sp>
        <p:nvSpPr>
          <p:cNvPr id="9" name="Slide Number Placeholder 1"/>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93D32196-9771-4221-AB8A-0212A6948A18}" type="slidenum">
              <a:rPr lang="en-US" sz="1200">
                <a:solidFill>
                  <a:srgbClr val="FFFF00"/>
                </a:solidFill>
                <a:latin typeface="Arial" pitchFamily="34" charset="0"/>
                <a:cs typeface="Arial" pitchFamily="34" charset="0"/>
              </a:rPr>
              <a:pPr algn="r" fontAlgn="auto">
                <a:spcBef>
                  <a:spcPts val="0"/>
                </a:spcBef>
                <a:spcAft>
                  <a:spcPts val="0"/>
                </a:spcAft>
                <a:defRPr/>
              </a:pPr>
              <a:t>‹#›</a:t>
            </a:fld>
            <a:endParaRPr lang="en-US" sz="1200" dirty="0">
              <a:solidFill>
                <a:srgbClr val="FFFF00"/>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Lst>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slide" Target="slide10.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03944" y="2133600"/>
            <a:ext cx="7696200" cy="18288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000" spc="50" dirty="0">
                <a:ln w="11430"/>
                <a:solidFill>
                  <a:srgbClr val="FFFF00"/>
                </a:solidFill>
                <a:latin typeface="Arial "/>
              </a:rPr>
              <a:t>PELAKSANAAN SARAAN BARU PERKHIDMATAN AWAM</a:t>
            </a:r>
          </a:p>
        </p:txBody>
      </p:sp>
      <p:sp>
        <p:nvSpPr>
          <p:cNvPr id="14" name="TextBox 13"/>
          <p:cNvSpPr txBox="1"/>
          <p:nvPr/>
        </p:nvSpPr>
        <p:spPr>
          <a:xfrm>
            <a:off x="1143000" y="5715000"/>
            <a:ext cx="7010400" cy="461665"/>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2400" dirty="0">
                <a:ln w="50800"/>
                <a:solidFill>
                  <a:schemeClr val="accent6">
                    <a:lumMod val="75000"/>
                  </a:schemeClr>
                </a:solidFill>
                <a:effectLst>
                  <a:innerShdw blurRad="63500" dist="50800" dir="13500000">
                    <a:prstClr val="black">
                      <a:alpha val="50000"/>
                    </a:prstClr>
                  </a:innerShdw>
                  <a:reflection blurRad="6350" stA="55000" endA="300" endPos="45500" dir="5400000" sy="-100000" algn="bl" rotWithShape="0"/>
                </a:effectLst>
                <a:latin typeface="Arial" pitchFamily="34" charset="0"/>
                <a:cs typeface="Arial" pitchFamily="34" charset="0"/>
              </a:rPr>
              <a:t>JABATAN PERKHIDMATAN AWAM MALAYSIA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48509" name="Group 29"/>
          <p:cNvGraphicFramePr>
            <a:graphicFrameLocks noGrp="1"/>
          </p:cNvGraphicFramePr>
          <p:nvPr/>
        </p:nvGraphicFramePr>
        <p:xfrm>
          <a:off x="287338" y="990600"/>
          <a:ext cx="8577262" cy="5610225"/>
        </p:xfrm>
        <a:graphic>
          <a:graphicData uri="http://schemas.openxmlformats.org/drawingml/2006/table">
            <a:tbl>
              <a:tblPr/>
              <a:tblGrid>
                <a:gridCol w="1932394"/>
                <a:gridCol w="6645548"/>
              </a:tblGrid>
              <a:tr h="5040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bg1"/>
                          </a:solidFill>
                          <a:effectLst/>
                          <a:latin typeface="Arial" pitchFamily="34" charset="0"/>
                          <a:cs typeface="Arial" pitchFamily="34" charset="0"/>
                        </a:rPr>
                        <a:t>Fasa</a:t>
                      </a:r>
                      <a:r>
                        <a:rPr kumimoji="0" lang="en-US" sz="2400" b="1" i="0" u="none" strike="noStrike" cap="none" normalizeH="0" baseline="0" dirty="0" smtClean="0">
                          <a:ln>
                            <a:noFill/>
                          </a:ln>
                          <a:solidFill>
                            <a:schemeClr val="bg1"/>
                          </a:solidFill>
                          <a:effectLst/>
                          <a:latin typeface="Arial" pitchFamily="34" charset="0"/>
                          <a:cs typeface="Arial" pitchFamily="34" charset="0"/>
                        </a:rPr>
                        <a:t> 1 </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4763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2012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2013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2014 </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Semakan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Sistem</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Saraan</a:t>
                      </a:r>
                      <a:endPar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Penstrukturan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Elaun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&amp;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Projek</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Perintis</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1" u="none" strike="noStrike" cap="none" normalizeH="0" baseline="0" dirty="0" smtClean="0">
                          <a:ln>
                            <a:noFill/>
                          </a:ln>
                          <a:solidFill>
                            <a:schemeClr val="tx2">
                              <a:lumMod val="50000"/>
                            </a:schemeClr>
                          </a:solidFill>
                          <a:effectLst/>
                          <a:latin typeface="Arial" pitchFamily="34" charset="0"/>
                          <a:cs typeface="Arial" pitchFamily="34" charset="0"/>
                        </a:rPr>
                        <a:t>1Care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Pelarasan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Gaji</a:t>
                      </a:r>
                      <a:endPar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endParaRP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r>
              <a:tr h="5040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Arial" pitchFamily="34" charset="0"/>
                          <a:cs typeface="Arial" pitchFamily="34" charset="0"/>
                        </a:rPr>
                        <a:t>Fasa 2</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31060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2015 - 2017</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Semakan Sistem Saraan</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Semakan Elaun </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Pelarasan Gaji</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r>
              <a:tr h="5040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Arial" pitchFamily="34" charset="0"/>
                          <a:cs typeface="Arial" pitchFamily="34" charset="0"/>
                        </a:rPr>
                        <a:t>Fasa 3 </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3106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2">
                              <a:lumMod val="50000"/>
                            </a:schemeClr>
                          </a:solidFill>
                          <a:effectLst/>
                          <a:latin typeface="Arial" pitchFamily="34" charset="0"/>
                          <a:cs typeface="Arial" pitchFamily="34" charset="0"/>
                        </a:rPr>
                        <a:t>2018 - 2020</a:t>
                      </a: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Sistem</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Saraan</a:t>
                      </a:r>
                      <a:endPar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Semakan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Elaun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Pelarasan</a:t>
                      </a:r>
                      <a:r>
                        <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rPr>
                        <a:t> </a:t>
                      </a:r>
                      <a:r>
                        <a:rPr kumimoji="0" lang="en-US" sz="2400" b="1" i="0" u="none" strike="noStrike" cap="none" normalizeH="0" baseline="0" dirty="0" err="1" smtClean="0">
                          <a:ln>
                            <a:noFill/>
                          </a:ln>
                          <a:solidFill>
                            <a:schemeClr val="tx2">
                              <a:lumMod val="50000"/>
                            </a:schemeClr>
                          </a:solidFill>
                          <a:effectLst/>
                          <a:latin typeface="Arial" pitchFamily="34" charset="0"/>
                          <a:cs typeface="Arial" pitchFamily="34" charset="0"/>
                        </a:rPr>
                        <a:t>Gaji</a:t>
                      </a:r>
                      <a:endParaRPr kumimoji="0" lang="en-US" sz="2400" b="1" i="0" u="none" strike="noStrike" cap="none" normalizeH="0" baseline="0" dirty="0" smtClean="0">
                        <a:ln>
                          <a:noFill/>
                        </a:ln>
                        <a:solidFill>
                          <a:schemeClr val="tx2">
                            <a:lumMod val="50000"/>
                          </a:schemeClr>
                        </a:solidFill>
                        <a:effectLst/>
                        <a:latin typeface="Arial" pitchFamily="34" charset="0"/>
                        <a:cs typeface="Arial" pitchFamily="34" charset="0"/>
                      </a:endParaRPr>
                    </a:p>
                  </a:txBody>
                  <a:tcPr anchor="ctr" horzOverflow="overflow">
                    <a:lnL w="57150" cap="flat" cmpd="sng" algn="ctr">
                      <a:solidFill>
                        <a:schemeClr val="accent6">
                          <a:lumMod val="75000"/>
                        </a:schemeClr>
                      </a:solidFill>
                      <a:prstDash val="solid"/>
                      <a:round/>
                      <a:headEnd type="none" w="med" len="med"/>
                      <a:tailEnd type="none" w="med" len="med"/>
                    </a:lnL>
                    <a:lnR w="57150" cap="flat" cmpd="sng" algn="ctr">
                      <a:solidFill>
                        <a:schemeClr val="accent6">
                          <a:lumMod val="75000"/>
                        </a:schemeClr>
                      </a:solidFill>
                      <a:prstDash val="solid"/>
                      <a:round/>
                      <a:headEnd type="none" w="med" len="med"/>
                      <a:tailEnd type="none" w="med" len="med"/>
                    </a:lnR>
                    <a:lnT w="57150" cap="flat" cmpd="sng" algn="ctr">
                      <a:solidFill>
                        <a:schemeClr val="accent6">
                          <a:lumMod val="75000"/>
                        </a:schemeClr>
                      </a:solidFill>
                      <a:prstDash val="solid"/>
                      <a:round/>
                      <a:headEnd type="none" w="med" len="med"/>
                      <a:tailEnd type="none" w="med" len="med"/>
                    </a:lnT>
                    <a:lnB w="57150" cap="flat" cmpd="sng" algn="ctr">
                      <a:solidFill>
                        <a:schemeClr val="accent6">
                          <a:lumMod val="75000"/>
                        </a:schemeClr>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14" name="Text Box 5"/>
          <p:cNvSpPr txBox="1">
            <a:spLocks noChangeArrowheads="1"/>
          </p:cNvSpPr>
          <p:nvPr/>
        </p:nvSpPr>
        <p:spPr bwMode="auto">
          <a:xfrm>
            <a:off x="1279525" y="90488"/>
            <a:ext cx="6616700" cy="60960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lIns="103163" tIns="51581" rIns="103163" bIns="51581"/>
          <a:lstStyle/>
          <a:p>
            <a:pPr algn="ctr" fontAlgn="auto">
              <a:spcBef>
                <a:spcPts val="600"/>
              </a:spcBef>
              <a:spcAft>
                <a:spcPts val="600"/>
              </a:spcAft>
              <a:defRPr/>
            </a:pPr>
            <a:r>
              <a:rPr lang="en-US" sz="2600" dirty="0">
                <a:solidFill>
                  <a:srgbClr val="FFFF00"/>
                </a:solidFill>
                <a:latin typeface="Arial" pitchFamily="34" charset="0"/>
                <a:cs typeface="Arial" pitchFamily="34" charset="0"/>
              </a:rPr>
              <a:t>PELAN INDUK SARAAN PERKHIDMATAN AWAM (PISA)</a:t>
            </a:r>
          </a:p>
        </p:txBody>
      </p:sp>
      <p:sp>
        <p:nvSpPr>
          <p:cNvPr id="12313" name="Slide Number Placeholder 1"/>
          <p:cNvSpPr txBox="1">
            <a:spLocks noGrp="1"/>
          </p:cNvSpPr>
          <p:nvPr/>
        </p:nvSpPr>
        <p:spPr bwMode="auto">
          <a:xfrm>
            <a:off x="7010400" y="6492875"/>
            <a:ext cx="2133600" cy="365125"/>
          </a:xfrm>
          <a:prstGeom prst="rect">
            <a:avLst/>
          </a:prstGeom>
          <a:noFill/>
          <a:ln w="9525">
            <a:noFill/>
            <a:miter lim="800000"/>
            <a:headEnd/>
            <a:tailEnd/>
          </a:ln>
        </p:spPr>
        <p:txBody>
          <a:bodyPr anchor="ctr"/>
          <a:lstStyle/>
          <a:p>
            <a:pPr algn="r"/>
            <a:fld id="{21B5D671-F9A8-4003-9C9B-2C5DFC16F78C}" type="slidenum">
              <a:rPr lang="en-US" sz="1200">
                <a:solidFill>
                  <a:srgbClr val="FFFF00"/>
                </a:solidFill>
              </a:rPr>
              <a:pPr algn="r"/>
              <a:t>10</a:t>
            </a:fld>
            <a:endParaRPr lang="en-US" sz="1200">
              <a:solidFill>
                <a:srgbClr val="FFFF00"/>
              </a:solidFill>
            </a:endParaRPr>
          </a:p>
        </p:txBody>
      </p:sp>
      <p:sp>
        <p:nvSpPr>
          <p:cNvPr id="7" name="Action Button: Forward or Next 6">
            <a:hlinkClick r:id="rId3" action="ppaction://hlinksldjump" highlightClick="1"/>
          </p:cNvPr>
          <p:cNvSpPr/>
          <p:nvPr/>
        </p:nvSpPr>
        <p:spPr bwMode="auto">
          <a:xfrm flipH="1">
            <a:off x="8797925" y="6248400"/>
            <a:ext cx="227013" cy="182563"/>
          </a:xfrm>
          <a:prstGeom prst="actionButtonForwardNext">
            <a:avLst/>
          </a:prstGeom>
          <a:solidFill>
            <a:schemeClr val="tx1"/>
          </a:solidFill>
          <a:ln w="9525" cap="flat" cmpd="sng" algn="ctr">
            <a:solidFill>
              <a:schemeClr val="bg1"/>
            </a:solidFill>
            <a:prstDash val="solid"/>
            <a:round/>
            <a:headEnd type="none" w="med" len="med"/>
            <a:tailEnd type="none" w="med" len="med"/>
          </a:ln>
          <a:effectLst>
            <a:outerShdw dist="35921" dir="2700000" algn="ctr" rotWithShape="0">
              <a:schemeClr val="bg2"/>
            </a:outerShdw>
          </a:effectLst>
        </p:spPr>
        <p:txBody>
          <a:bodyPr/>
          <a:lstStyle/>
          <a:p>
            <a:pPr eaLnBrk="0" hangingPunct="0">
              <a:defRPr/>
            </a:pPr>
            <a:endParaRPr lang="en-US" sz="2400">
              <a:solidFill>
                <a:schemeClr val="bg1"/>
              </a:solidFill>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 Same Side Corner Rectangle 19">
            <a:hlinkClick r:id="rId3" action="ppaction://hlinksldjump"/>
          </p:cNvPr>
          <p:cNvSpPr/>
          <p:nvPr/>
        </p:nvSpPr>
        <p:spPr>
          <a:xfrm>
            <a:off x="5867400" y="914399"/>
            <a:ext cx="2819400" cy="685800"/>
          </a:xfrm>
          <a:prstGeom prst="round2Same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lIns="0" tIns="0" rIns="0" bIns="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2800" i="1" dirty="0" smtClean="0">
                <a:solidFill>
                  <a:schemeClr val="bg2"/>
                </a:solidFill>
                <a:latin typeface="Arial" pitchFamily="34" charset="0"/>
                <a:cs typeface="Arial" pitchFamily="34" charset="0"/>
              </a:rPr>
              <a:t>RAISE</a:t>
            </a:r>
            <a:endParaRPr lang="en-US" sz="2800" i="1" dirty="0">
              <a:solidFill>
                <a:schemeClr val="bg2"/>
              </a:solidFill>
              <a:latin typeface="Arial" pitchFamily="34" charset="0"/>
              <a:cs typeface="Arial" pitchFamily="34" charset="0"/>
            </a:endParaRPr>
          </a:p>
        </p:txBody>
      </p:sp>
      <p:grpSp>
        <p:nvGrpSpPr>
          <p:cNvPr id="2" name="Group 21"/>
          <p:cNvGrpSpPr/>
          <p:nvPr/>
        </p:nvGrpSpPr>
        <p:grpSpPr>
          <a:xfrm>
            <a:off x="3733800" y="762000"/>
            <a:ext cx="2667000" cy="838199"/>
            <a:chOff x="2906481" y="2819408"/>
            <a:chExt cx="2491740" cy="1175927"/>
          </a:xfrm>
          <a:solidFill>
            <a:srgbClr val="00B0F0"/>
          </a:solidFill>
          <a:scene3d>
            <a:camera prst="orthographicFront">
              <a:rot lat="0" lon="0" rev="0"/>
            </a:camera>
            <a:lightRig rig="contrasting" dir="t">
              <a:rot lat="0" lon="0" rev="1500000"/>
            </a:lightRig>
          </a:scene3d>
        </p:grpSpPr>
        <p:sp>
          <p:nvSpPr>
            <p:cNvPr id="23" name="Rounded Rectangle 22"/>
            <p:cNvSpPr/>
            <p:nvPr/>
          </p:nvSpPr>
          <p:spPr>
            <a:xfrm>
              <a:off x="2906481" y="2819408"/>
              <a:ext cx="2491740" cy="1175927"/>
            </a:xfrm>
            <a:prstGeom prst="roundRect">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4" name="Rounded Rectangle 4"/>
            <p:cNvSpPr/>
            <p:nvPr/>
          </p:nvSpPr>
          <p:spPr>
            <a:xfrm>
              <a:off x="2963885" y="2876812"/>
              <a:ext cx="2376932" cy="1061119"/>
            </a:xfrm>
            <a:prstGeom prst="rect">
              <a:avLst/>
            </a:prstGeom>
            <a:grpFill/>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10490" tIns="110490" rIns="110490" bIns="110490" spcCol="1270" anchor="ctr"/>
            <a:lstStyle/>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STRATEGI</a:t>
              </a:r>
            </a:p>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LAUTAN BIRU</a:t>
              </a:r>
              <a:endParaRPr lang="en-US" sz="2400" dirty="0">
                <a:solidFill>
                  <a:schemeClr val="tx1">
                    <a:lumMod val="95000"/>
                    <a:lumOff val="5000"/>
                  </a:schemeClr>
                </a:solidFill>
                <a:latin typeface="Arial Black" pitchFamily="34" charset="0"/>
              </a:endParaRPr>
            </a:p>
          </p:txBody>
        </p:sp>
      </p:grpSp>
      <p:sp>
        <p:nvSpPr>
          <p:cNvPr id="13318" name="Rectangle 10"/>
          <p:cNvSpPr>
            <a:spLocks noChangeArrowheads="1"/>
          </p:cNvSpPr>
          <p:nvPr/>
        </p:nvSpPr>
        <p:spPr bwMode="auto">
          <a:xfrm>
            <a:off x="8458200" y="6138863"/>
            <a:ext cx="762000" cy="261937"/>
          </a:xfrm>
          <a:prstGeom prst="rect">
            <a:avLst/>
          </a:prstGeom>
          <a:noFill/>
          <a:ln w="9525">
            <a:noFill/>
            <a:miter lim="800000"/>
            <a:headEnd/>
            <a:tailEnd/>
          </a:ln>
        </p:spPr>
        <p:txBody>
          <a:bodyPr>
            <a:spAutoFit/>
          </a:bodyPr>
          <a:lstStyle/>
          <a:p>
            <a:pPr marL="0" lvl="1" algn="just"/>
            <a:r>
              <a:rPr lang="ms-MY" sz="1100">
                <a:solidFill>
                  <a:srgbClr val="FFFF00"/>
                </a:solidFill>
              </a:rPr>
              <a:t>Samb...</a:t>
            </a:r>
          </a:p>
        </p:txBody>
      </p:sp>
      <p:sp>
        <p:nvSpPr>
          <p:cNvPr id="14" name="Rectangle 13"/>
          <p:cNvSpPr/>
          <p:nvPr/>
        </p:nvSpPr>
        <p:spPr>
          <a:xfrm>
            <a:off x="304798" y="1752600"/>
            <a:ext cx="4191001" cy="4616648"/>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a:spAutoFit/>
          </a:bodyPr>
          <a:lstStyle/>
          <a:p>
            <a:pPr marL="339725" indent="-339725">
              <a:spcAft>
                <a:spcPts val="1200"/>
              </a:spcAft>
              <a:buFont typeface="Wingdings" pitchFamily="2" charset="2"/>
              <a:buChar char="q"/>
              <a:defRPr/>
            </a:pPr>
            <a:r>
              <a:rPr lang="en-US" dirty="0" err="1">
                <a:solidFill>
                  <a:schemeClr val="tx2">
                    <a:lumMod val="50000"/>
                  </a:schemeClr>
                </a:solidFill>
                <a:latin typeface="Arial Black" pitchFamily="34" charset="0"/>
              </a:rPr>
              <a:t>Perkhidmatan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Awam</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Kejat</a:t>
            </a:r>
            <a:r>
              <a:rPr lang="en-US" dirty="0">
                <a:solidFill>
                  <a:schemeClr val="tx2">
                    <a:lumMod val="50000"/>
                  </a:schemeClr>
                </a:solidFill>
                <a:latin typeface="Arial Black" pitchFamily="34" charset="0"/>
              </a:rPr>
              <a:t> </a:t>
            </a:r>
          </a:p>
          <a:p>
            <a:pPr marL="685800" indent="-344488">
              <a:spcAft>
                <a:spcPts val="1200"/>
              </a:spcAft>
              <a:buFont typeface="Wingdings" pitchFamily="2" charset="2"/>
              <a:buChar char="§"/>
              <a:defRPr/>
            </a:pPr>
            <a:r>
              <a:rPr lang="en-US" dirty="0" err="1">
                <a:solidFill>
                  <a:schemeClr val="tx2">
                    <a:lumMod val="50000"/>
                  </a:schemeClr>
                </a:solidFill>
                <a:latin typeface="Arial Black" pitchFamily="34" charset="0"/>
              </a:rPr>
              <a:t>Kawalan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saiz</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perkhidmatan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awam</a:t>
            </a:r>
            <a:endParaRPr lang="en-US" dirty="0">
              <a:solidFill>
                <a:schemeClr val="tx2">
                  <a:lumMod val="50000"/>
                </a:schemeClr>
              </a:solidFill>
              <a:latin typeface="Arial Black" pitchFamily="34" charset="0"/>
            </a:endParaRPr>
          </a:p>
          <a:p>
            <a:pPr marL="685800" indent="-344488">
              <a:spcAft>
                <a:spcPts val="1200"/>
              </a:spcAft>
              <a:buFont typeface="Wingdings" pitchFamily="2" charset="2"/>
              <a:buChar char="§"/>
              <a:defRPr/>
            </a:pPr>
            <a:r>
              <a:rPr lang="en-US" dirty="0" err="1">
                <a:solidFill>
                  <a:schemeClr val="tx2">
                    <a:lumMod val="50000"/>
                  </a:schemeClr>
                </a:solidFill>
                <a:latin typeface="Arial Black" pitchFamily="34" charset="0"/>
              </a:rPr>
              <a:t>Kajian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pertindihan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fungsi</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antara</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agensi</a:t>
            </a:r>
            <a:endParaRPr lang="en-US" dirty="0">
              <a:solidFill>
                <a:schemeClr val="tx2">
                  <a:lumMod val="50000"/>
                </a:schemeClr>
              </a:solidFill>
              <a:latin typeface="Arial Black" pitchFamily="34" charset="0"/>
            </a:endParaRPr>
          </a:p>
          <a:p>
            <a:pPr marL="685800" indent="-344488">
              <a:spcAft>
                <a:spcPts val="1200"/>
              </a:spcAft>
              <a:buFont typeface="Wingdings" pitchFamily="2" charset="2"/>
              <a:buChar char="§"/>
              <a:defRPr/>
            </a:pPr>
            <a:r>
              <a:rPr lang="ms-MY" dirty="0">
                <a:solidFill>
                  <a:schemeClr val="tx2">
                    <a:lumMod val="50000"/>
                  </a:schemeClr>
                </a:solidFill>
                <a:latin typeface="Arial Black" pitchFamily="34" charset="0"/>
              </a:rPr>
              <a:t>Penjajaran fungsi utama perkhidmatan </a:t>
            </a:r>
            <a:endParaRPr lang="en-US" dirty="0">
              <a:solidFill>
                <a:schemeClr val="tx2">
                  <a:lumMod val="50000"/>
                </a:schemeClr>
              </a:solidFill>
              <a:latin typeface="Arial Black" pitchFamily="34" charset="0"/>
            </a:endParaRPr>
          </a:p>
          <a:p>
            <a:pPr marL="685800" indent="-344488">
              <a:spcAft>
                <a:spcPts val="1200"/>
              </a:spcAft>
              <a:buFont typeface="Wingdings" pitchFamily="2" charset="2"/>
              <a:buChar char="§"/>
              <a:defRPr/>
            </a:pPr>
            <a:r>
              <a:rPr lang="ms-MY" dirty="0">
                <a:solidFill>
                  <a:schemeClr val="tx2">
                    <a:lumMod val="50000"/>
                  </a:schemeClr>
                </a:solidFill>
                <a:latin typeface="Arial Black" pitchFamily="34" charset="0"/>
              </a:rPr>
              <a:t>Perkhidmatan yang boleh diserah urus </a:t>
            </a:r>
            <a:endParaRPr lang="en-US" dirty="0">
              <a:solidFill>
                <a:schemeClr val="tx2">
                  <a:lumMod val="50000"/>
                </a:schemeClr>
              </a:solidFill>
              <a:latin typeface="Arial Black" pitchFamily="34" charset="0"/>
            </a:endParaRPr>
          </a:p>
          <a:p>
            <a:pPr marL="685800" indent="-344488">
              <a:spcAft>
                <a:spcPts val="1200"/>
              </a:spcAft>
              <a:buFont typeface="Wingdings" pitchFamily="2" charset="2"/>
              <a:buChar char="§"/>
              <a:defRPr/>
            </a:pPr>
            <a:r>
              <a:rPr lang="ms-MY" dirty="0">
                <a:solidFill>
                  <a:schemeClr val="tx2">
                    <a:lumMod val="50000"/>
                  </a:schemeClr>
                </a:solidFill>
                <a:latin typeface="Arial Black" pitchFamily="34" charset="0"/>
              </a:rPr>
              <a:t>Perekayasaan proses kerja</a:t>
            </a:r>
            <a:endParaRPr lang="en-US" dirty="0">
              <a:solidFill>
                <a:schemeClr val="tx2">
                  <a:lumMod val="50000"/>
                </a:schemeClr>
              </a:solidFill>
              <a:latin typeface="Arial Black" pitchFamily="34" charset="0"/>
            </a:endParaRPr>
          </a:p>
          <a:p>
            <a:pPr marL="685800" indent="-344488">
              <a:spcAft>
                <a:spcPts val="1200"/>
              </a:spcAft>
              <a:buFont typeface="Wingdings" pitchFamily="2" charset="2"/>
              <a:buChar char="§"/>
              <a:defRPr/>
            </a:pPr>
            <a:r>
              <a:rPr lang="ms-MY" dirty="0">
                <a:solidFill>
                  <a:schemeClr val="tx2">
                    <a:lumMod val="50000"/>
                  </a:schemeClr>
                </a:solidFill>
                <a:latin typeface="Arial Black" pitchFamily="34" charset="0"/>
              </a:rPr>
              <a:t>Kajian semakan skim perkhidmatan </a:t>
            </a:r>
          </a:p>
        </p:txBody>
      </p:sp>
      <p:sp>
        <p:nvSpPr>
          <p:cNvPr id="13" name="Rectangle 12"/>
          <p:cNvSpPr/>
          <p:nvPr/>
        </p:nvSpPr>
        <p:spPr>
          <a:xfrm>
            <a:off x="4724399" y="2857351"/>
            <a:ext cx="4191001" cy="1938992"/>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a:spAutoFit/>
          </a:bodyPr>
          <a:lstStyle/>
          <a:p>
            <a:pPr marL="339725" indent="-339725">
              <a:spcAft>
                <a:spcPts val="1200"/>
              </a:spcAft>
              <a:buFont typeface="Wingdings" pitchFamily="2" charset="2"/>
              <a:buChar char="q"/>
              <a:defRPr/>
            </a:pPr>
            <a:r>
              <a:rPr lang="en-US" dirty="0" err="1">
                <a:solidFill>
                  <a:schemeClr val="tx2">
                    <a:lumMod val="50000"/>
                  </a:schemeClr>
                </a:solidFill>
                <a:latin typeface="Arial Black" pitchFamily="34" charset="0"/>
              </a:rPr>
              <a:t>Penambahbaikan</a:t>
            </a:r>
            <a:r>
              <a:rPr lang="en-US" dirty="0">
                <a:solidFill>
                  <a:schemeClr val="tx2">
                    <a:lumMod val="50000"/>
                  </a:schemeClr>
                </a:solidFill>
                <a:latin typeface="Arial Black" pitchFamily="34" charset="0"/>
              </a:rPr>
              <a:t> Skim </a:t>
            </a:r>
            <a:r>
              <a:rPr lang="en-US" dirty="0" err="1">
                <a:solidFill>
                  <a:schemeClr val="tx2">
                    <a:lumMod val="50000"/>
                  </a:schemeClr>
                </a:solidFill>
                <a:latin typeface="Arial Black" pitchFamily="34" charset="0"/>
              </a:rPr>
              <a:t>Perkhidmatan</a:t>
            </a:r>
            <a:endParaRPr lang="en-US" dirty="0">
              <a:solidFill>
                <a:schemeClr val="tx2">
                  <a:lumMod val="50000"/>
                </a:schemeClr>
              </a:solidFill>
              <a:latin typeface="Arial Black" pitchFamily="34" charset="0"/>
            </a:endParaRPr>
          </a:p>
          <a:p>
            <a:pPr marL="681038" indent="-339725">
              <a:spcAft>
                <a:spcPts val="1200"/>
              </a:spcAft>
              <a:buFont typeface="Wingdings" pitchFamily="2" charset="2"/>
              <a:buChar char="§"/>
              <a:defRPr/>
            </a:pPr>
            <a:r>
              <a:rPr lang="en-US" dirty="0">
                <a:solidFill>
                  <a:schemeClr val="tx2">
                    <a:lumMod val="50000"/>
                  </a:schemeClr>
                </a:solidFill>
                <a:latin typeface="Arial Black" pitchFamily="34" charset="0"/>
              </a:rPr>
              <a:t>Guru</a:t>
            </a:r>
          </a:p>
          <a:p>
            <a:pPr marL="681038" indent="-339725">
              <a:spcAft>
                <a:spcPts val="1200"/>
              </a:spcAft>
              <a:buFont typeface="Wingdings" pitchFamily="2" charset="2"/>
              <a:buChar char="§"/>
              <a:defRPr/>
            </a:pPr>
            <a:r>
              <a:rPr lang="en-US" dirty="0">
                <a:solidFill>
                  <a:schemeClr val="tx2">
                    <a:lumMod val="50000"/>
                  </a:schemeClr>
                </a:solidFill>
                <a:latin typeface="Arial Black" pitchFamily="34" charset="0"/>
              </a:rPr>
              <a:t>ATM</a:t>
            </a:r>
          </a:p>
          <a:p>
            <a:pPr marL="339725" indent="-339725">
              <a:spcAft>
                <a:spcPts val="1200"/>
              </a:spcAft>
              <a:buFont typeface="Wingdings" pitchFamily="2" charset="2"/>
              <a:buChar char="q"/>
              <a:defRPr/>
            </a:pPr>
            <a:r>
              <a:rPr lang="en-US" dirty="0" err="1">
                <a:solidFill>
                  <a:schemeClr val="tx2">
                    <a:lumMod val="50000"/>
                  </a:schemeClr>
                </a:solidFill>
                <a:latin typeface="Arial Black" pitchFamily="34" charset="0"/>
              </a:rPr>
              <a:t>Kerja</a:t>
            </a:r>
            <a:r>
              <a:rPr lang="en-US" dirty="0">
                <a:solidFill>
                  <a:schemeClr val="tx2">
                    <a:lumMod val="50000"/>
                  </a:schemeClr>
                </a:solidFill>
                <a:latin typeface="Arial Black" pitchFamily="34" charset="0"/>
              </a:rPr>
              <a:t> Dari </a:t>
            </a:r>
            <a:r>
              <a:rPr lang="en-US" dirty="0" err="1">
                <a:solidFill>
                  <a:schemeClr val="tx2">
                    <a:lumMod val="50000"/>
                  </a:schemeClr>
                </a:solidFill>
                <a:latin typeface="Arial Black" pitchFamily="34" charset="0"/>
              </a:rPr>
              <a:t>Rumah</a:t>
            </a:r>
            <a:endParaRPr lang="en-US" dirty="0">
              <a:solidFill>
                <a:schemeClr val="tx2">
                  <a:lumMod val="50000"/>
                </a:schemeClr>
              </a:solidFill>
              <a:latin typeface="Arial Black" pitchFamily="34" charset="0"/>
            </a:endParaRP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ame Side Corner Rectangle 9">
            <a:hlinkClick r:id="rId3" action="ppaction://hlinksldjump"/>
          </p:cNvPr>
          <p:cNvSpPr/>
          <p:nvPr/>
        </p:nvSpPr>
        <p:spPr>
          <a:xfrm>
            <a:off x="5334000" y="879118"/>
            <a:ext cx="3505200" cy="685800"/>
          </a:xfrm>
          <a:prstGeom prst="round2Same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lIns="0" tIns="0" rIns="0" bIns="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2800" i="1" dirty="0" smtClean="0">
                <a:solidFill>
                  <a:schemeClr val="bg1"/>
                </a:solidFill>
                <a:latin typeface="Arial Black" pitchFamily="34" charset="0"/>
              </a:rPr>
              <a:t>ELIMINATE</a:t>
            </a:r>
            <a:endParaRPr lang="en-US" sz="2800" i="1" dirty="0">
              <a:solidFill>
                <a:schemeClr val="bg1"/>
              </a:solidFill>
              <a:latin typeface="Arial Black" pitchFamily="34" charset="0"/>
            </a:endParaRPr>
          </a:p>
        </p:txBody>
      </p:sp>
      <p:sp>
        <p:nvSpPr>
          <p:cNvPr id="42" name="Round Same Side Corner Rectangle 41">
            <a:hlinkClick r:id="rId3" action="ppaction://hlinksldjump"/>
          </p:cNvPr>
          <p:cNvSpPr/>
          <p:nvPr/>
        </p:nvSpPr>
        <p:spPr>
          <a:xfrm>
            <a:off x="228600" y="1295400"/>
            <a:ext cx="3505200" cy="685800"/>
          </a:xfrm>
          <a:prstGeom prst="round2Same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lIns="0" tIns="0" rIns="0" bIns="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2800" i="1" dirty="0" smtClean="0">
                <a:solidFill>
                  <a:schemeClr val="bg1"/>
                </a:solidFill>
                <a:latin typeface="Arial Black" pitchFamily="34" charset="0"/>
              </a:rPr>
              <a:t>REDUCE</a:t>
            </a:r>
            <a:endParaRPr lang="en-US" sz="2800" i="1" dirty="0">
              <a:solidFill>
                <a:schemeClr val="bg1"/>
              </a:solidFill>
              <a:latin typeface="Arial Black" pitchFamily="34" charset="0"/>
            </a:endParaRPr>
          </a:p>
        </p:txBody>
      </p:sp>
      <p:sp>
        <p:nvSpPr>
          <p:cNvPr id="9" name="Rectangle 8"/>
          <p:cNvSpPr/>
          <p:nvPr/>
        </p:nvSpPr>
        <p:spPr>
          <a:xfrm>
            <a:off x="304800" y="2123182"/>
            <a:ext cx="3810000" cy="877163"/>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a:spAutoFit/>
          </a:bodyPr>
          <a:lstStyle/>
          <a:p>
            <a:pPr marL="339725" indent="-339725">
              <a:spcAft>
                <a:spcPts val="1800"/>
              </a:spcAft>
              <a:buFont typeface="Wingdings" pitchFamily="2" charset="2"/>
              <a:buChar char="q"/>
              <a:defRPr/>
            </a:pPr>
            <a:r>
              <a:rPr lang="en-US" dirty="0" err="1">
                <a:ln w="18415" cmpd="sng">
                  <a:noFill/>
                  <a:prstDash val="solid"/>
                </a:ln>
                <a:solidFill>
                  <a:schemeClr val="tx2">
                    <a:lumMod val="50000"/>
                  </a:schemeClr>
                </a:solidFill>
                <a:latin typeface="Arial Black" pitchFamily="34" charset="0"/>
                <a:cs typeface="Arial" pitchFamily="34" charset="0"/>
              </a:rPr>
              <a:t>Saiz</a:t>
            </a:r>
            <a:r>
              <a:rPr lang="en-US" dirty="0">
                <a:ln w="18415" cmpd="sng">
                  <a:noFill/>
                  <a:prstDash val="solid"/>
                </a:ln>
                <a:solidFill>
                  <a:schemeClr val="tx2">
                    <a:lumMod val="50000"/>
                  </a:schemeClr>
                </a:solidFill>
                <a:latin typeface="Arial Black" pitchFamily="34" charset="0"/>
                <a:cs typeface="Arial" pitchFamily="34" charset="0"/>
              </a:rPr>
              <a:t> </a:t>
            </a:r>
            <a:r>
              <a:rPr lang="en-US" dirty="0" err="1">
                <a:ln w="18415" cmpd="sng">
                  <a:noFill/>
                  <a:prstDash val="solid"/>
                </a:ln>
                <a:solidFill>
                  <a:schemeClr val="tx2">
                    <a:lumMod val="50000"/>
                  </a:schemeClr>
                </a:solidFill>
                <a:latin typeface="Arial Black" pitchFamily="34" charset="0"/>
                <a:cs typeface="Arial" pitchFamily="34" charset="0"/>
              </a:rPr>
              <a:t>Agensi</a:t>
            </a:r>
            <a:endParaRPr lang="en-US" dirty="0">
              <a:ln w="18415" cmpd="sng">
                <a:noFill/>
                <a:prstDash val="solid"/>
              </a:ln>
              <a:solidFill>
                <a:schemeClr val="tx2">
                  <a:lumMod val="50000"/>
                </a:schemeClr>
              </a:solidFill>
              <a:latin typeface="Arial Black" pitchFamily="34" charset="0"/>
              <a:cs typeface="Arial" pitchFamily="34" charset="0"/>
            </a:endParaRPr>
          </a:p>
          <a:p>
            <a:pPr marL="339725" indent="-339725">
              <a:spcAft>
                <a:spcPts val="1800"/>
              </a:spcAft>
              <a:buFont typeface="Wingdings" pitchFamily="2" charset="2"/>
              <a:buChar char="q"/>
              <a:defRPr/>
            </a:pPr>
            <a:r>
              <a:rPr lang="en-US">
                <a:ln w="18415" cmpd="sng">
                  <a:noFill/>
                  <a:prstDash val="solid"/>
                </a:ln>
                <a:solidFill>
                  <a:schemeClr val="tx2">
                    <a:lumMod val="50000"/>
                  </a:schemeClr>
                </a:solidFill>
                <a:latin typeface="Arial Black" pitchFamily="34" charset="0"/>
                <a:cs typeface="Arial" pitchFamily="34" charset="0"/>
              </a:rPr>
              <a:t>Pewujudan </a:t>
            </a:r>
            <a:r>
              <a:rPr lang="en-US" dirty="0" err="1">
                <a:ln w="18415" cmpd="sng">
                  <a:noFill/>
                  <a:prstDash val="solid"/>
                </a:ln>
                <a:solidFill>
                  <a:schemeClr val="tx2">
                    <a:lumMod val="50000"/>
                  </a:schemeClr>
                </a:solidFill>
                <a:latin typeface="Arial Black" pitchFamily="34" charset="0"/>
                <a:cs typeface="Arial" pitchFamily="34" charset="0"/>
              </a:rPr>
              <a:t>Jawatan</a:t>
            </a:r>
            <a:endParaRPr lang="en-US" dirty="0">
              <a:ln w="18415" cmpd="sng">
                <a:noFill/>
                <a:prstDash val="solid"/>
              </a:ln>
              <a:solidFill>
                <a:schemeClr val="tx2">
                  <a:lumMod val="50000"/>
                </a:schemeClr>
              </a:solidFill>
              <a:latin typeface="Arial Black" pitchFamily="34" charset="0"/>
              <a:cs typeface="Arial" pitchFamily="34" charset="0"/>
            </a:endParaRPr>
          </a:p>
        </p:txBody>
      </p:sp>
      <p:sp>
        <p:nvSpPr>
          <p:cNvPr id="12" name="Rectangle 11"/>
          <p:cNvSpPr/>
          <p:nvPr/>
        </p:nvSpPr>
        <p:spPr>
          <a:xfrm>
            <a:off x="4724400" y="1785640"/>
            <a:ext cx="4114800" cy="3462486"/>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339725" indent="-339725">
              <a:spcAft>
                <a:spcPts val="1800"/>
              </a:spcAft>
              <a:buFont typeface="Wingdings" pitchFamily="2" charset="2"/>
              <a:buChar char="q"/>
              <a:defRPr/>
            </a:pPr>
            <a:r>
              <a:rPr lang="en-US" dirty="0" err="1">
                <a:solidFill>
                  <a:schemeClr val="tx2">
                    <a:lumMod val="50000"/>
                  </a:schemeClr>
                </a:solidFill>
                <a:latin typeface="Arial Black" pitchFamily="34" charset="0"/>
                <a:cs typeface="Arial" pitchFamily="34" charset="0"/>
              </a:rPr>
              <a:t>Duplikasi</a:t>
            </a:r>
            <a:r>
              <a:rPr lang="en-US" dirty="0">
                <a:solidFill>
                  <a:schemeClr val="tx2">
                    <a:lumMod val="50000"/>
                  </a:schemeClr>
                </a:solidFill>
                <a:latin typeface="Arial Black" pitchFamily="34" charset="0"/>
                <a:cs typeface="Arial" pitchFamily="34" charset="0"/>
              </a:rPr>
              <a:t> </a:t>
            </a:r>
            <a:r>
              <a:rPr lang="en-US" dirty="0" err="1">
                <a:solidFill>
                  <a:schemeClr val="tx2">
                    <a:lumMod val="50000"/>
                  </a:schemeClr>
                </a:solidFill>
                <a:latin typeface="Arial Black" pitchFamily="34" charset="0"/>
                <a:cs typeface="Arial" pitchFamily="34" charset="0"/>
              </a:rPr>
              <a:t>Fungsi</a:t>
            </a:r>
            <a:r>
              <a:rPr lang="en-US" dirty="0">
                <a:solidFill>
                  <a:schemeClr val="tx2">
                    <a:lumMod val="50000"/>
                  </a:schemeClr>
                </a:solidFill>
                <a:latin typeface="Arial Black" pitchFamily="34" charset="0"/>
                <a:cs typeface="Arial" pitchFamily="34" charset="0"/>
              </a:rPr>
              <a:t> </a:t>
            </a:r>
            <a:r>
              <a:rPr lang="en-US" dirty="0" err="1">
                <a:solidFill>
                  <a:schemeClr val="tx2">
                    <a:lumMod val="50000"/>
                  </a:schemeClr>
                </a:solidFill>
                <a:latin typeface="Arial Black" pitchFamily="34" charset="0"/>
                <a:cs typeface="Arial" pitchFamily="34" charset="0"/>
              </a:rPr>
              <a:t>Tugas</a:t>
            </a:r>
            <a:endParaRPr lang="en-US" dirty="0">
              <a:solidFill>
                <a:schemeClr val="tx2">
                  <a:lumMod val="50000"/>
                </a:schemeClr>
              </a:solidFill>
              <a:latin typeface="Arial Black" pitchFamily="34" charset="0"/>
              <a:cs typeface="Arial" pitchFamily="34" charset="0"/>
            </a:endParaRPr>
          </a:p>
          <a:p>
            <a:pPr marL="681038" indent="-339725">
              <a:spcAft>
                <a:spcPts val="1800"/>
              </a:spcAft>
              <a:buFont typeface="Wingdings" pitchFamily="2" charset="2"/>
              <a:buChar char="§"/>
              <a:defRPr/>
            </a:pPr>
            <a:r>
              <a:rPr lang="en-US" dirty="0" err="1">
                <a:solidFill>
                  <a:schemeClr val="tx2">
                    <a:lumMod val="50000"/>
                  </a:schemeClr>
                </a:solidFill>
                <a:latin typeface="Arial Black" pitchFamily="34" charset="0"/>
                <a:cs typeface="Arial" pitchFamily="34" charset="0"/>
              </a:rPr>
              <a:t>Pembaziran</a:t>
            </a:r>
            <a:r>
              <a:rPr lang="en-US" dirty="0">
                <a:solidFill>
                  <a:schemeClr val="tx2">
                    <a:lumMod val="50000"/>
                  </a:schemeClr>
                </a:solidFill>
                <a:latin typeface="Arial Black" pitchFamily="34" charset="0"/>
                <a:cs typeface="Arial" pitchFamily="34" charset="0"/>
              </a:rPr>
              <a:t> </a:t>
            </a:r>
            <a:r>
              <a:rPr lang="en-US" dirty="0" err="1">
                <a:solidFill>
                  <a:schemeClr val="tx2">
                    <a:lumMod val="50000"/>
                  </a:schemeClr>
                </a:solidFill>
                <a:latin typeface="Arial Black" pitchFamily="34" charset="0"/>
                <a:cs typeface="Arial" pitchFamily="34" charset="0"/>
              </a:rPr>
              <a:t>Sumber</a:t>
            </a:r>
            <a:r>
              <a:rPr lang="en-US" dirty="0">
                <a:solidFill>
                  <a:schemeClr val="tx2">
                    <a:lumMod val="50000"/>
                  </a:schemeClr>
                </a:solidFill>
                <a:latin typeface="Arial Black" pitchFamily="34" charset="0"/>
                <a:cs typeface="Arial" pitchFamily="34" charset="0"/>
              </a:rPr>
              <a:t> </a:t>
            </a:r>
            <a:r>
              <a:rPr lang="en-US" dirty="0" err="1">
                <a:solidFill>
                  <a:schemeClr val="tx2">
                    <a:lumMod val="50000"/>
                  </a:schemeClr>
                </a:solidFill>
                <a:latin typeface="Arial Black" pitchFamily="34" charset="0"/>
                <a:cs typeface="Arial" pitchFamily="34" charset="0"/>
              </a:rPr>
              <a:t>Manusia</a:t>
            </a:r>
            <a:endParaRPr lang="en-US" dirty="0">
              <a:solidFill>
                <a:schemeClr val="tx2">
                  <a:lumMod val="50000"/>
                </a:schemeClr>
              </a:solidFill>
              <a:latin typeface="Arial Black" pitchFamily="34" charset="0"/>
              <a:cs typeface="Arial" pitchFamily="34" charset="0"/>
            </a:endParaRPr>
          </a:p>
          <a:p>
            <a:pPr marL="339725" indent="-339725">
              <a:spcAft>
                <a:spcPts val="1800"/>
              </a:spcAft>
              <a:buFont typeface="Wingdings" pitchFamily="2" charset="2"/>
              <a:buChar char="q"/>
              <a:defRPr/>
            </a:pPr>
            <a:r>
              <a:rPr lang="en-US">
                <a:solidFill>
                  <a:schemeClr val="tx2">
                    <a:lumMod val="50000"/>
                  </a:schemeClr>
                </a:solidFill>
                <a:latin typeface="Arial Black" pitchFamily="34" charset="0"/>
                <a:cs typeface="Arial" pitchFamily="34" charset="0"/>
              </a:rPr>
              <a:t>Penilaian </a:t>
            </a:r>
            <a:r>
              <a:rPr lang="en-US" dirty="0" err="1">
                <a:solidFill>
                  <a:schemeClr val="tx2">
                    <a:lumMod val="50000"/>
                  </a:schemeClr>
                </a:solidFill>
                <a:latin typeface="Arial Black" pitchFamily="34" charset="0"/>
                <a:cs typeface="Arial" pitchFamily="34" charset="0"/>
              </a:rPr>
              <a:t>Tahap</a:t>
            </a:r>
            <a:r>
              <a:rPr lang="en-US" dirty="0">
                <a:solidFill>
                  <a:schemeClr val="tx2">
                    <a:lumMod val="50000"/>
                  </a:schemeClr>
                </a:solidFill>
                <a:latin typeface="Arial Black" pitchFamily="34" charset="0"/>
                <a:cs typeface="Arial" pitchFamily="34" charset="0"/>
              </a:rPr>
              <a:t> </a:t>
            </a:r>
            <a:r>
              <a:rPr lang="en-US" dirty="0" err="1">
                <a:solidFill>
                  <a:schemeClr val="tx2">
                    <a:lumMod val="50000"/>
                  </a:schemeClr>
                </a:solidFill>
                <a:latin typeface="Arial Black" pitchFamily="34" charset="0"/>
                <a:cs typeface="Arial" pitchFamily="34" charset="0"/>
              </a:rPr>
              <a:t>Kecekapan</a:t>
            </a:r>
            <a:endParaRPr lang="en-US" dirty="0">
              <a:solidFill>
                <a:schemeClr val="tx2">
                  <a:lumMod val="50000"/>
                </a:schemeClr>
              </a:solidFill>
              <a:latin typeface="Arial Black" pitchFamily="34" charset="0"/>
              <a:cs typeface="Arial" pitchFamily="34" charset="0"/>
            </a:endParaRPr>
          </a:p>
          <a:p>
            <a:pPr marL="339725" indent="-339725">
              <a:spcAft>
                <a:spcPts val="1800"/>
              </a:spcAft>
              <a:buFont typeface="Wingdings" pitchFamily="2" charset="2"/>
              <a:buChar char="q"/>
              <a:defRPr/>
            </a:pPr>
            <a:r>
              <a:rPr lang="en-US">
                <a:solidFill>
                  <a:schemeClr val="tx2">
                    <a:lumMod val="50000"/>
                  </a:schemeClr>
                </a:solidFill>
                <a:latin typeface="Arial Black" pitchFamily="34" charset="0"/>
                <a:cs typeface="Arial" pitchFamily="34" charset="0"/>
              </a:rPr>
              <a:t>Prestasi </a:t>
            </a:r>
            <a:r>
              <a:rPr lang="en-US" dirty="0" err="1">
                <a:solidFill>
                  <a:schemeClr val="tx2">
                    <a:lumMod val="50000"/>
                  </a:schemeClr>
                </a:solidFill>
                <a:latin typeface="Arial Black" pitchFamily="34" charset="0"/>
                <a:cs typeface="Arial" pitchFamily="34" charset="0"/>
              </a:rPr>
              <a:t>Rendah</a:t>
            </a:r>
            <a:endParaRPr lang="en-US" dirty="0">
              <a:solidFill>
                <a:schemeClr val="tx2">
                  <a:lumMod val="50000"/>
                </a:schemeClr>
              </a:solidFill>
              <a:latin typeface="Arial Black" pitchFamily="34" charset="0"/>
              <a:cs typeface="Arial" pitchFamily="34" charset="0"/>
            </a:endParaRPr>
          </a:p>
          <a:p>
            <a:pPr marL="339725" indent="-339725">
              <a:spcAft>
                <a:spcPts val="1800"/>
              </a:spcAft>
              <a:buFont typeface="Wingdings" pitchFamily="2" charset="2"/>
              <a:buChar char="q"/>
              <a:defRPr/>
            </a:pPr>
            <a:r>
              <a:rPr lang="en-US">
                <a:solidFill>
                  <a:schemeClr val="tx2">
                    <a:lumMod val="50000"/>
                  </a:schemeClr>
                </a:solidFill>
                <a:latin typeface="Arial Black" pitchFamily="34" charset="0"/>
                <a:cs typeface="Arial" pitchFamily="34" charset="0"/>
              </a:rPr>
              <a:t>Penjumudan </a:t>
            </a:r>
            <a:r>
              <a:rPr lang="en-US" dirty="0">
                <a:solidFill>
                  <a:schemeClr val="tx2">
                    <a:lumMod val="50000"/>
                  </a:schemeClr>
                </a:solidFill>
                <a:latin typeface="Arial Black" pitchFamily="34" charset="0"/>
                <a:cs typeface="Arial" pitchFamily="34" charset="0"/>
              </a:rPr>
              <a:t>Skim </a:t>
            </a:r>
            <a:r>
              <a:rPr lang="en-US" dirty="0" err="1">
                <a:solidFill>
                  <a:schemeClr val="tx2">
                    <a:lumMod val="50000"/>
                  </a:schemeClr>
                </a:solidFill>
                <a:latin typeface="Arial Black" pitchFamily="34" charset="0"/>
                <a:cs typeface="Arial" pitchFamily="34" charset="0"/>
              </a:rPr>
              <a:t>Perkhidmatan</a:t>
            </a:r>
            <a:endParaRPr lang="en-US" dirty="0">
              <a:solidFill>
                <a:schemeClr val="tx2">
                  <a:lumMod val="50000"/>
                </a:schemeClr>
              </a:solidFill>
              <a:latin typeface="Arial Black" pitchFamily="34" charset="0"/>
              <a:cs typeface="Arial" pitchFamily="34" charset="0"/>
            </a:endParaRPr>
          </a:p>
          <a:p>
            <a:pPr marL="339725" indent="-339725">
              <a:spcAft>
                <a:spcPts val="1800"/>
              </a:spcAft>
              <a:buFont typeface="Wingdings" pitchFamily="2" charset="2"/>
              <a:buChar char="q"/>
              <a:defRPr/>
            </a:pPr>
            <a:r>
              <a:rPr lang="en-US">
                <a:solidFill>
                  <a:schemeClr val="tx2">
                    <a:lumMod val="50000"/>
                  </a:schemeClr>
                </a:solidFill>
                <a:latin typeface="Arial Black" pitchFamily="34" charset="0"/>
                <a:cs typeface="Arial" pitchFamily="34" charset="0"/>
              </a:rPr>
              <a:t>Peraturan</a:t>
            </a:r>
            <a:r>
              <a:rPr lang="en-US" dirty="0">
                <a:solidFill>
                  <a:schemeClr val="tx2">
                    <a:lumMod val="50000"/>
                  </a:schemeClr>
                </a:solidFill>
                <a:latin typeface="Arial Black" pitchFamily="34" charset="0"/>
                <a:cs typeface="Arial" pitchFamily="34" charset="0"/>
              </a:rPr>
              <a:t>/ </a:t>
            </a:r>
            <a:r>
              <a:rPr lang="en-US" err="1">
                <a:solidFill>
                  <a:schemeClr val="tx2">
                    <a:lumMod val="50000"/>
                  </a:schemeClr>
                </a:solidFill>
                <a:latin typeface="Arial Black" pitchFamily="34" charset="0"/>
                <a:cs typeface="Arial" pitchFamily="34" charset="0"/>
              </a:rPr>
              <a:t>Proses</a:t>
            </a:r>
            <a:r>
              <a:rPr lang="en-US">
                <a:solidFill>
                  <a:schemeClr val="tx2">
                    <a:lumMod val="50000"/>
                  </a:schemeClr>
                </a:solidFill>
                <a:latin typeface="Arial Black" pitchFamily="34" charset="0"/>
                <a:cs typeface="Arial" pitchFamily="34" charset="0"/>
              </a:rPr>
              <a:t> Lapuk</a:t>
            </a:r>
          </a:p>
        </p:txBody>
      </p:sp>
      <p:grpSp>
        <p:nvGrpSpPr>
          <p:cNvPr id="2" name="Group 21"/>
          <p:cNvGrpSpPr/>
          <p:nvPr/>
        </p:nvGrpSpPr>
        <p:grpSpPr>
          <a:xfrm>
            <a:off x="3048000" y="762001"/>
            <a:ext cx="2667000" cy="838199"/>
            <a:chOff x="2906481" y="2819408"/>
            <a:chExt cx="2491740" cy="1175927"/>
          </a:xfrm>
          <a:solidFill>
            <a:srgbClr val="00B0F0"/>
          </a:solidFill>
          <a:scene3d>
            <a:camera prst="orthographicFront">
              <a:rot lat="0" lon="0" rev="0"/>
            </a:camera>
            <a:lightRig rig="contrasting" dir="t">
              <a:rot lat="0" lon="0" rev="1500000"/>
            </a:lightRig>
          </a:scene3d>
        </p:grpSpPr>
        <p:sp>
          <p:nvSpPr>
            <p:cNvPr id="14" name="Rounded Rectangle 13"/>
            <p:cNvSpPr/>
            <p:nvPr/>
          </p:nvSpPr>
          <p:spPr>
            <a:xfrm>
              <a:off x="2906481" y="2819408"/>
              <a:ext cx="2491740" cy="1175927"/>
            </a:xfrm>
            <a:prstGeom prst="roundRect">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8" name="Rounded Rectangle 4"/>
            <p:cNvSpPr/>
            <p:nvPr/>
          </p:nvSpPr>
          <p:spPr>
            <a:xfrm>
              <a:off x="2963885" y="2876812"/>
              <a:ext cx="2376932" cy="1061119"/>
            </a:xfrm>
            <a:prstGeom prst="rect">
              <a:avLst/>
            </a:prstGeom>
            <a:grpFill/>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10490" tIns="110490" rIns="110490" bIns="110490" spcCol="1270" anchor="ctr"/>
            <a:lstStyle/>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STRATEGI</a:t>
              </a:r>
            </a:p>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LAUTAN BIRU</a:t>
              </a:r>
              <a:endParaRPr lang="en-US" sz="2400" dirty="0">
                <a:solidFill>
                  <a:schemeClr val="tx1">
                    <a:lumMod val="95000"/>
                    <a:lumOff val="5000"/>
                  </a:schemeClr>
                </a:solidFill>
                <a:latin typeface="Arial Black" pitchFamily="34" charset="0"/>
              </a:endParaRPr>
            </a:p>
          </p:txBody>
        </p:sp>
      </p:gr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92" name="Group 60"/>
          <p:cNvGraphicFramePr>
            <a:graphicFrameLocks noGrp="1"/>
          </p:cNvGraphicFramePr>
          <p:nvPr/>
        </p:nvGraphicFramePr>
        <p:xfrm>
          <a:off x="431800" y="881063"/>
          <a:ext cx="8258175" cy="5368925"/>
        </p:xfrm>
        <a:graphic>
          <a:graphicData uri="http://schemas.openxmlformats.org/drawingml/2006/table">
            <a:tbl>
              <a:tblPr/>
              <a:tblGrid>
                <a:gridCol w="930275"/>
                <a:gridCol w="3714750"/>
                <a:gridCol w="1857375"/>
                <a:gridCol w="1755775"/>
              </a:tblGrid>
              <a:tr h="1004319">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Black" pitchFamily="34" charset="0"/>
                          <a:cs typeface="Arial" pitchFamily="34" charset="0"/>
                        </a:rPr>
                        <a:t>BIL</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Black" pitchFamily="34" charset="0"/>
                          <a:cs typeface="Arial" pitchFamily="34" charset="0"/>
                        </a:rPr>
                        <a:t>PERKARA</a:t>
                      </a:r>
                    </a:p>
                  </a:txBody>
                  <a:tcPr marT="91440" marB="9144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Black" pitchFamily="34" charset="0"/>
                          <a:cs typeface="Arial" pitchFamily="34" charset="0"/>
                        </a:rPr>
                        <a:t>BIL. PEGAWAI</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Black" pitchFamily="34" charset="0"/>
                          <a:cs typeface="Arial" pitchFamily="34" charset="0"/>
                        </a:rPr>
                        <a:t>RM JUTA</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r>
              <a:tr h="544007">
                <a:tc gridSpan="4">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Black" pitchFamily="34" charset="0"/>
                          <a:cs typeface="Arial" pitchFamily="34" charset="0"/>
                        </a:rPr>
                        <a:t>2012</a:t>
                      </a:r>
                      <a:endParaRPr kumimoji="0" lang="en-US" sz="1800" b="0" i="0" u="none" strike="noStrike" cap="none" normalizeH="0" baseline="0" smtClean="0">
                        <a:ln>
                          <a:noFill/>
                        </a:ln>
                        <a:solidFill>
                          <a:schemeClr val="bg1"/>
                        </a:solidFill>
                        <a:effectLst/>
                        <a:latin typeface="Arial Black" pitchFamily="34" charset="0"/>
                        <a:cs typeface="Arial" pitchFamily="34" charset="0"/>
                      </a:endParaRP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50000"/>
                      </a:schemeClr>
                    </a:solidFill>
                  </a:tcPr>
                </a:tc>
                <a:tc hMerge="1">
                  <a:txBody>
                    <a:bodyPr/>
                    <a:lstStyle/>
                    <a:p>
                      <a:endParaRPr lang="en-MY"/>
                    </a:p>
                  </a:txBody>
                  <a:tcPr/>
                </a:tc>
                <a:tc hMerge="1">
                  <a:txBody>
                    <a:bodyPr/>
                    <a:lstStyle/>
                    <a:p>
                      <a:endParaRPr lang="en-MY"/>
                    </a:p>
                  </a:txBody>
                  <a:tcPr/>
                </a:tc>
                <a:tc hMerge="1">
                  <a:txBody>
                    <a:bodyPr/>
                    <a:lstStyle/>
                    <a:p>
                      <a:endParaRPr lang="en-US"/>
                    </a:p>
                  </a:txBody>
                  <a:tcPr/>
                </a:tc>
              </a:tr>
              <a:tr h="544007">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1</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Premier </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36</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11.6</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r>
              <a:tr h="544007">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2</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JUSA</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ctr"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2,692</a:t>
                      </a:r>
                    </a:p>
                  </a:txBody>
                  <a:tcPr marT="0"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187.7           </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r>
              <a:tr h="544007">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3</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P&amp;P</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 latinLnBrk="0" hangingPunct="1">
                        <a:lnSpc>
                          <a:spcPct val="90000"/>
                        </a:lnSpc>
                        <a:spcBef>
                          <a:spcPct val="0"/>
                        </a:spcBef>
                        <a:spcAft>
                          <a:spcPct val="0"/>
                        </a:spcAft>
                        <a:buClrTx/>
                        <a:buSzTx/>
                        <a:buFontTx/>
                        <a:buNone/>
                        <a:tabLst/>
                      </a:pPr>
                      <a:r>
                        <a:rPr kumimoji="0" lang="en-MY" sz="1800" b="0" i="0" u="none" strike="noStrike" cap="none" normalizeH="0" baseline="0" smtClean="0">
                          <a:ln>
                            <a:noFill/>
                          </a:ln>
                          <a:solidFill>
                            <a:schemeClr val="tx2">
                              <a:lumMod val="50000"/>
                            </a:schemeClr>
                          </a:solidFill>
                          <a:effectLst/>
                          <a:latin typeface="Arial Black" pitchFamily="34" charset="0"/>
                          <a:cs typeface="Arial" pitchFamily="34" charset="0"/>
                        </a:rPr>
                        <a:t>137,152</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rowSpan="2">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1,172.0</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r>
              <a:tr h="544007">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4</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Pelaksana</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 latinLnBrk="0" hangingPunct="1">
                        <a:lnSpc>
                          <a:spcPct val="90000"/>
                        </a:lnSpc>
                        <a:spcBef>
                          <a:spcPct val="0"/>
                        </a:spcBef>
                        <a:spcAft>
                          <a:spcPct val="0"/>
                        </a:spcAft>
                        <a:buClrTx/>
                        <a:buSzTx/>
                        <a:buFontTx/>
                        <a:buNone/>
                        <a:tabLst/>
                      </a:pPr>
                      <a:r>
                        <a:rPr kumimoji="0" lang="en-MY" sz="1800" b="0" i="0" u="none" strike="noStrike" cap="none" normalizeH="0" baseline="0" smtClean="0">
                          <a:ln>
                            <a:noFill/>
                          </a:ln>
                          <a:solidFill>
                            <a:schemeClr val="tx2">
                              <a:lumMod val="50000"/>
                            </a:schemeClr>
                          </a:solidFill>
                          <a:effectLst/>
                          <a:latin typeface="Arial Black" pitchFamily="34" charset="0"/>
                          <a:cs typeface="Arial" pitchFamily="34" charset="0"/>
                        </a:rPr>
                        <a:t>656,967 </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endParaRPr lang="en-US"/>
                    </a:p>
                  </a:txBody>
                  <a:tcPr/>
                </a:tc>
              </a:tr>
              <a:tr h="544007">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5</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Guru</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433,713</a:t>
                      </a:r>
                      <a:r>
                        <a:rPr kumimoji="0" lang="en-MY" sz="1800" b="0" i="0" u="none" strike="noStrike" cap="none" normalizeH="0" baseline="0" smtClean="0">
                          <a:ln>
                            <a:noFill/>
                          </a:ln>
                          <a:solidFill>
                            <a:schemeClr val="tx2">
                              <a:lumMod val="50000"/>
                            </a:schemeClr>
                          </a:solidFill>
                          <a:effectLst/>
                          <a:latin typeface="Arial Black" pitchFamily="34" charset="0"/>
                          <a:cs typeface="Arial" pitchFamily="34" charset="0"/>
                        </a:rPr>
                        <a:t> </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1,103.0</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r>
              <a:tr h="587946">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6</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Gaji ATM, PDRM &amp; Setaraf</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MY" sz="1800" b="0" i="0" u="none" strike="noStrike" cap="none" normalizeH="0" baseline="0" smtClean="0">
                          <a:ln>
                            <a:noFill/>
                          </a:ln>
                          <a:solidFill>
                            <a:schemeClr val="tx2">
                              <a:lumMod val="50000"/>
                            </a:schemeClr>
                          </a:solidFill>
                          <a:effectLst/>
                          <a:latin typeface="Arial Black" pitchFamily="34" charset="0"/>
                          <a:cs typeface="Arial" pitchFamily="34" charset="0"/>
                        </a:rPr>
                        <a:t>241,013</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ctr" latinLnBrk="0" hangingPunct="1">
                        <a:lnSpc>
                          <a:spcPct val="90000"/>
                        </a:lnSpc>
                        <a:spcBef>
                          <a:spcPct val="0"/>
                        </a:spcBef>
                        <a:spcAft>
                          <a:spcPct val="0"/>
                        </a:spcAft>
                        <a:buClrTx/>
                        <a:buSzTx/>
                        <a:buFontTx/>
                        <a:buNone/>
                        <a:tabLst/>
                      </a:pPr>
                      <a:r>
                        <a:rPr kumimoji="0" lang="en-US" sz="1800" b="0" i="0" u="none" strike="noStrike" cap="none" normalizeH="0" baseline="0" smtClean="0">
                          <a:ln>
                            <a:noFill/>
                          </a:ln>
                          <a:solidFill>
                            <a:schemeClr val="tx2">
                              <a:lumMod val="50000"/>
                            </a:schemeClr>
                          </a:solidFill>
                          <a:effectLst/>
                          <a:latin typeface="Arial Black" pitchFamily="34" charset="0"/>
                          <a:cs typeface="Arial" pitchFamily="34" charset="0"/>
                        </a:rPr>
                        <a:t>429.0</a:t>
                      </a:r>
                    </a:p>
                  </a:txBody>
                  <a:tcPr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lumMod val="20000"/>
                        <a:lumOff val="80000"/>
                      </a:schemeClr>
                    </a:solidFill>
                  </a:tcPr>
                </a:tc>
              </a:tr>
              <a:tr h="512622">
                <a:tc gridSpan="2">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Arial Black" pitchFamily="34" charset="0"/>
                          <a:cs typeface="Arial" pitchFamily="34" charset="0"/>
                        </a:rPr>
                        <a:t>JUMLAH </a:t>
                      </a:r>
                    </a:p>
                  </a:txBody>
                  <a:tcPr marL="72000" marR="72000" marT="36000" marB="3600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c hMerge="1">
                  <a:txBody>
                    <a:bodyPr/>
                    <a:lstStyle/>
                    <a:p>
                      <a:endParaRPr lang="en-MY"/>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MY" sz="2400" b="1" i="0" u="none" strike="noStrike" cap="none" normalizeH="0" baseline="0" smtClean="0">
                          <a:ln>
                            <a:noFill/>
                          </a:ln>
                          <a:solidFill>
                            <a:schemeClr val="bg1"/>
                          </a:solidFill>
                          <a:effectLst/>
                          <a:latin typeface="Arial Black" pitchFamily="34" charset="0"/>
                          <a:cs typeface="Arial" pitchFamily="34" charset="0"/>
                        </a:rPr>
                        <a:t>1,471,573 </a:t>
                      </a:r>
                    </a:p>
                  </a:txBody>
                  <a:tcPr marL="0" marR="0" marT="0"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Arial Black" pitchFamily="34" charset="0"/>
                          <a:cs typeface="Arial" pitchFamily="34" charset="0"/>
                        </a:rPr>
                        <a:t>2,896.7</a:t>
                      </a:r>
                    </a:p>
                  </a:txBody>
                  <a:tcPr marT="9525" marB="0" anchor="ctr" horzOverflow="overflow">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T w="38100" cap="flat" cmpd="sng" algn="ctr">
                      <a:solidFill>
                        <a:srgbClr val="FFC000"/>
                      </a:solidFill>
                      <a:prstDash val="solid"/>
                      <a:round/>
                      <a:headEnd type="none" w="med" len="med"/>
                      <a:tailEnd type="none" w="med" len="med"/>
                    </a:lnT>
                    <a:lnB w="38100" cap="flat" cmpd="sng" algn="ctr">
                      <a:solidFill>
                        <a:srgbClr val="FFC000"/>
                      </a:solidFill>
                      <a:prstDash val="solid"/>
                      <a:round/>
                      <a:headEnd type="none" w="med" len="med"/>
                      <a:tailEnd type="none" w="med" len="med"/>
                    </a:lnB>
                    <a:lnTlToBr>
                      <a:noFill/>
                    </a:lnTlToBr>
                    <a:lnBlToTr>
                      <a:noFill/>
                    </a:lnBlToTr>
                    <a:solidFill>
                      <a:schemeClr val="accent1"/>
                    </a:solidFill>
                  </a:tcPr>
                </a:tc>
              </a:tr>
            </a:tbl>
          </a:graphicData>
        </a:graphic>
      </p:graphicFrame>
      <p:sp>
        <p:nvSpPr>
          <p:cNvPr id="6" name="Rectangle 5"/>
          <p:cNvSpPr/>
          <p:nvPr/>
        </p:nvSpPr>
        <p:spPr>
          <a:xfrm>
            <a:off x="1843088" y="109538"/>
            <a:ext cx="5449887" cy="523875"/>
          </a:xfrm>
          <a:prstGeom prst="rect">
            <a:avLst/>
          </a:prstGeom>
          <a:effectLst>
            <a:outerShdw blurRad="50800" dist="12700" dir="2700000" algn="tl" rotWithShape="0">
              <a:prstClr val="black"/>
            </a:outerShdw>
          </a:effectLst>
        </p:spPr>
        <p:txBody>
          <a:bodyPr wrap="none">
            <a:spAutoFit/>
          </a:bodyPr>
          <a:lstStyle/>
          <a:p>
            <a:pPr marL="339725" indent="-339725" fontAlgn="auto">
              <a:spcBef>
                <a:spcPts val="0"/>
              </a:spcBef>
              <a:spcAft>
                <a:spcPts val="0"/>
              </a:spcAft>
              <a:defRPr/>
            </a:pPr>
            <a:r>
              <a:rPr lang="en-US" sz="2800" spc="50" dirty="0">
                <a:ln w="11430"/>
                <a:solidFill>
                  <a:srgbClr val="FFFF00"/>
                </a:solidFill>
                <a:latin typeface="Arial" pitchFamily="34" charset="0"/>
                <a:cs typeface="Arial" pitchFamily="34" charset="0"/>
              </a:rPr>
              <a:t>IMPLIKASI KEWANGAN SBPA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62000" y="1062038"/>
            <a:ext cx="7772400" cy="5262562"/>
          </a:xfrm>
          <a:prstGeom prst="rect">
            <a:avLst/>
          </a:prstGeom>
          <a:solidFill>
            <a:schemeClr val="accent5">
              <a:lumMod val="20000"/>
              <a:lumOff val="80000"/>
            </a:schemeClr>
          </a:solidFill>
          <a:ln w="38100">
            <a:solidFill>
              <a:schemeClr val="tx1"/>
            </a:solidFill>
          </a:ln>
          <a:effectLst>
            <a:outerShdw blurRad="50800" dist="12700" dir="2700000" algn="tl" rotWithShape="0">
              <a:prstClr val="black"/>
            </a:outerShdw>
          </a:effectLst>
        </p:spPr>
        <p:style>
          <a:lnRef idx="1">
            <a:schemeClr val="accent1"/>
          </a:lnRef>
          <a:fillRef idx="2">
            <a:schemeClr val="accent1"/>
          </a:fillRef>
          <a:effectRef idx="1">
            <a:schemeClr val="accent1"/>
          </a:effectRef>
          <a:fontRef idx="minor">
            <a:schemeClr val="dk1"/>
          </a:fontRef>
        </p:style>
        <p:txBody>
          <a:bodyPr>
            <a:spAutoFit/>
          </a:bodyPr>
          <a:lstStyle/>
          <a:p>
            <a:pPr marL="519113" lvl="1" indent="-519113"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Mencorak struktur Perkhidmatan Awam yang diperlukan dalam melaksana agenda pembangunan negara dari segi kepimpinan &amp; modal insan</a:t>
            </a:r>
          </a:p>
          <a:p>
            <a:pPr marL="519113" lvl="1" indent="-519113" algn="just" fontAlgn="auto">
              <a:spcBef>
                <a:spcPts val="0"/>
              </a:spcBef>
              <a:spcAft>
                <a:spcPts val="0"/>
              </a:spcAft>
              <a:buFont typeface="Wingdings" pitchFamily="2" charset="2"/>
              <a:buChar char="q"/>
              <a:defRPr/>
            </a:pPr>
            <a:endParaRPr lang="en-US" sz="2400" dirty="0">
              <a:solidFill>
                <a:schemeClr val="tx2">
                  <a:lumMod val="50000"/>
                </a:schemeClr>
              </a:solidFill>
              <a:latin typeface="Arial" pitchFamily="34" charset="0"/>
              <a:cs typeface="Arial" pitchFamily="34" charset="0"/>
            </a:endParaRPr>
          </a:p>
          <a:p>
            <a:pPr marL="519113" lvl="1" indent="-519113"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Melaksanakan budaya berprestasi tinggi melalui </a:t>
            </a:r>
            <a:r>
              <a:rPr lang="ms-MY" sz="2400" i="1" dirty="0">
                <a:solidFill>
                  <a:schemeClr val="tx2">
                    <a:lumMod val="50000"/>
                  </a:schemeClr>
                </a:solidFill>
                <a:latin typeface="Arial" pitchFamily="34" charset="0"/>
                <a:cs typeface="Arial" pitchFamily="34" charset="0"/>
              </a:rPr>
              <a:t>pay for performance</a:t>
            </a:r>
            <a:r>
              <a:rPr lang="ms-MY" sz="2400" dirty="0">
                <a:solidFill>
                  <a:schemeClr val="tx2">
                    <a:lumMod val="50000"/>
                  </a:schemeClr>
                </a:solidFill>
                <a:latin typeface="Arial" pitchFamily="34" charset="0"/>
                <a:cs typeface="Arial" pitchFamily="34" charset="0"/>
              </a:rPr>
              <a:t> untuk Kumpulan Premier &amp; Kumpulan Pengurusan Tertinggi yang mana prestasi diukur mengikut Petunjuk Prestasi Utama yang ditetapkan</a:t>
            </a:r>
          </a:p>
          <a:p>
            <a:pPr marL="519113" lvl="1" indent="-519113" algn="just" fontAlgn="auto">
              <a:spcBef>
                <a:spcPts val="0"/>
              </a:spcBef>
              <a:spcAft>
                <a:spcPts val="0"/>
              </a:spcAft>
              <a:buFont typeface="Wingdings" pitchFamily="2" charset="2"/>
              <a:buChar char="q"/>
              <a:defRPr/>
            </a:pPr>
            <a:endParaRPr lang="en-US" sz="2400" dirty="0">
              <a:solidFill>
                <a:schemeClr val="tx2">
                  <a:lumMod val="50000"/>
                </a:schemeClr>
              </a:solidFill>
              <a:latin typeface="Arial" pitchFamily="34" charset="0"/>
              <a:cs typeface="Arial" pitchFamily="34" charset="0"/>
            </a:endParaRPr>
          </a:p>
          <a:p>
            <a:pPr marL="519113" lvl="1" indent="-519113"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Menyediakan landasan kepada PISA yang mensasarkan pendapatan per kapita USD15,000 pada tahun 2020</a:t>
            </a:r>
            <a:endParaRPr lang="en-US" sz="2400" dirty="0">
              <a:solidFill>
                <a:schemeClr val="tx2">
                  <a:lumMod val="50000"/>
                </a:schemeClr>
              </a:solidFill>
              <a:latin typeface="Arial" pitchFamily="34" charset="0"/>
              <a:cs typeface="Arial" pitchFamily="34" charset="0"/>
            </a:endParaRPr>
          </a:p>
        </p:txBody>
      </p:sp>
      <p:sp>
        <p:nvSpPr>
          <p:cNvPr id="7" name="TextBox 6"/>
          <p:cNvSpPr txBox="1"/>
          <p:nvPr/>
        </p:nvSpPr>
        <p:spPr>
          <a:xfrm>
            <a:off x="609600" y="381000"/>
            <a:ext cx="8091488" cy="523875"/>
          </a:xfrm>
          <a:prstGeom prst="rect">
            <a:avLst/>
          </a:prstGeom>
          <a:noFill/>
          <a:effectLst>
            <a:outerShdw blurRad="50800" dist="12700" dir="5400000" algn="ctr" rotWithShape="0">
              <a:schemeClr val="tx1"/>
            </a:outerShdw>
          </a:effectLst>
        </p:spPr>
        <p:txBody>
          <a:bodyPr>
            <a:spAutoFit/>
          </a:bodyPr>
          <a:lstStyle/>
          <a:p>
            <a:pPr marL="457200" indent="-457200" algn="ctr" fontAlgn="auto">
              <a:spcBef>
                <a:spcPts val="0"/>
              </a:spcBef>
              <a:spcAft>
                <a:spcPts val="0"/>
              </a:spcAft>
              <a:defRPr/>
            </a:pPr>
            <a:r>
              <a:rPr lang="en-US" sz="2800" dirty="0">
                <a:ln w="50800"/>
                <a:solidFill>
                  <a:srgbClr val="FFFF00"/>
                </a:solidFill>
                <a:latin typeface="Arial" pitchFamily="34" charset="0"/>
                <a:cs typeface="Arial" pitchFamily="34" charset="0"/>
              </a:rPr>
              <a:t>RUMUSAN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35013" y="1114425"/>
            <a:ext cx="7696200" cy="4524375"/>
          </a:xfrm>
          <a:prstGeom prst="rect">
            <a:avLst/>
          </a:prstGeom>
          <a:solidFill>
            <a:schemeClr val="accent5">
              <a:lumMod val="20000"/>
              <a:lumOff val="80000"/>
            </a:schemeClr>
          </a:solidFill>
          <a:ln w="38100">
            <a:solidFill>
              <a:schemeClr val="tx1"/>
            </a:solidFill>
          </a:ln>
          <a:effectLst>
            <a:outerShdw blurRad="50800" dist="12700" dir="2700000" algn="tl" rotWithShape="0">
              <a:prstClr val="black"/>
            </a:outerShdw>
          </a:effectLst>
        </p:spPr>
        <p:style>
          <a:lnRef idx="1">
            <a:schemeClr val="accent1"/>
          </a:lnRef>
          <a:fillRef idx="2">
            <a:schemeClr val="accent1"/>
          </a:fillRef>
          <a:effectRef idx="1">
            <a:schemeClr val="accent1"/>
          </a:effectRef>
          <a:fontRef idx="minor">
            <a:schemeClr val="dk1"/>
          </a:fontRef>
        </p:style>
        <p:txBody>
          <a:bodyPr>
            <a:spAutoFit/>
          </a:bodyPr>
          <a:lstStyle/>
          <a:p>
            <a:pPr marL="457200" indent="-457200"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Mengiktiraf </a:t>
            </a:r>
            <a:r>
              <a:rPr lang="ms-MY" sz="2400" i="1" dirty="0">
                <a:solidFill>
                  <a:schemeClr val="tx2">
                    <a:lumMod val="50000"/>
                  </a:schemeClr>
                </a:solidFill>
                <a:latin typeface="Arial" pitchFamily="34" charset="0"/>
                <a:cs typeface="Arial" pitchFamily="34" charset="0"/>
              </a:rPr>
              <a:t>subject matter expert </a:t>
            </a:r>
            <a:r>
              <a:rPr lang="ms-MY" sz="2400" dirty="0">
                <a:solidFill>
                  <a:schemeClr val="tx2">
                    <a:lumMod val="50000"/>
                  </a:schemeClr>
                </a:solidFill>
                <a:latin typeface="Arial" pitchFamily="34" charset="0"/>
                <a:cs typeface="Arial" pitchFamily="34" charset="0"/>
              </a:rPr>
              <a:t>bagi Kumpulan Pengurusan dan Profesional sebagai mekanisme mengekalkan bakat-bakat terbaik dalam Perkhidmatan Awam</a:t>
            </a:r>
          </a:p>
          <a:p>
            <a:pPr marL="457200" indent="-457200" algn="just" fontAlgn="auto">
              <a:spcBef>
                <a:spcPts val="0"/>
              </a:spcBef>
              <a:spcAft>
                <a:spcPts val="0"/>
              </a:spcAft>
              <a:buFont typeface="Wingdings" pitchFamily="2" charset="2"/>
              <a:buChar char="q"/>
              <a:defRPr/>
            </a:pPr>
            <a:endParaRPr lang="en-US" sz="2400" dirty="0">
              <a:solidFill>
                <a:schemeClr val="tx2">
                  <a:lumMod val="50000"/>
                </a:schemeClr>
              </a:solidFill>
              <a:latin typeface="Arial" pitchFamily="34" charset="0"/>
              <a:cs typeface="Arial" pitchFamily="34" charset="0"/>
            </a:endParaRPr>
          </a:p>
          <a:p>
            <a:pPr marL="457200" indent="-457200"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Mewujudkan fungsi </a:t>
            </a:r>
            <a:r>
              <a:rPr lang="ms-MY" sz="2400" i="1" dirty="0">
                <a:solidFill>
                  <a:schemeClr val="tx2">
                    <a:lumMod val="50000"/>
                  </a:schemeClr>
                </a:solidFill>
                <a:latin typeface="Arial" pitchFamily="34" charset="0"/>
                <a:cs typeface="Arial" pitchFamily="34" charset="0"/>
              </a:rPr>
              <a:t>multi tasking</a:t>
            </a:r>
            <a:r>
              <a:rPr lang="ms-MY" sz="2400" dirty="0">
                <a:solidFill>
                  <a:schemeClr val="tx2">
                    <a:lumMod val="50000"/>
                  </a:schemeClr>
                </a:solidFill>
                <a:latin typeface="Arial" pitchFamily="34" charset="0"/>
                <a:cs typeface="Arial" pitchFamily="34" charset="0"/>
              </a:rPr>
              <a:t> &amp; berkemahiran bagi Kumpulan Pelaksana ke arah Perkhidmatan Awam kejat</a:t>
            </a:r>
          </a:p>
          <a:p>
            <a:pPr marL="457200" indent="-457200" algn="just" fontAlgn="auto">
              <a:spcBef>
                <a:spcPts val="0"/>
              </a:spcBef>
              <a:spcAft>
                <a:spcPts val="0"/>
              </a:spcAft>
              <a:buFont typeface="Wingdings" pitchFamily="2" charset="2"/>
              <a:buChar char="q"/>
              <a:defRPr/>
            </a:pPr>
            <a:endParaRPr lang="en-US" sz="2400" dirty="0">
              <a:solidFill>
                <a:schemeClr val="tx2">
                  <a:lumMod val="50000"/>
                </a:schemeClr>
              </a:solidFill>
              <a:latin typeface="Arial" pitchFamily="34" charset="0"/>
              <a:cs typeface="Arial" pitchFamily="34" charset="0"/>
            </a:endParaRPr>
          </a:p>
          <a:p>
            <a:pPr marL="457200" indent="-457200" algn="just" fontAlgn="auto">
              <a:spcBef>
                <a:spcPts val="0"/>
              </a:spcBef>
              <a:spcAft>
                <a:spcPts val="0"/>
              </a:spcAft>
              <a:buFont typeface="Wingdings" pitchFamily="2" charset="2"/>
              <a:buChar char="q"/>
              <a:defRPr/>
            </a:pPr>
            <a:r>
              <a:rPr lang="ms-MY" sz="2400" dirty="0">
                <a:solidFill>
                  <a:schemeClr val="tx2">
                    <a:lumMod val="50000"/>
                  </a:schemeClr>
                </a:solidFill>
                <a:latin typeface="Arial" pitchFamily="34" charset="0"/>
                <a:cs typeface="Arial" pitchFamily="34" charset="0"/>
              </a:rPr>
              <a:t>Mengatasi isu-isu gaji yang dibangkitkan oleh CUEPACS, kesatuan &amp; individu</a:t>
            </a:r>
          </a:p>
          <a:p>
            <a:pPr marL="457200" indent="-457200" algn="just" fontAlgn="auto">
              <a:spcBef>
                <a:spcPts val="0"/>
              </a:spcBef>
              <a:spcAft>
                <a:spcPts val="0"/>
              </a:spcAft>
              <a:buFont typeface="Wingdings" pitchFamily="2" charset="2"/>
              <a:buChar char="q"/>
              <a:defRPr/>
            </a:pPr>
            <a:endParaRPr lang="en-US" sz="2400" dirty="0">
              <a:solidFill>
                <a:schemeClr val="tx2">
                  <a:lumMod val="50000"/>
                </a:schemeClr>
              </a:solidFill>
              <a:latin typeface="Arial" pitchFamily="34" charset="0"/>
              <a:cs typeface="Arial" pitchFamily="34" charset="0"/>
            </a:endParaRPr>
          </a:p>
        </p:txBody>
      </p:sp>
      <p:sp>
        <p:nvSpPr>
          <p:cNvPr id="3" name="TextBox 2"/>
          <p:cNvSpPr txBox="1"/>
          <p:nvPr/>
        </p:nvSpPr>
        <p:spPr>
          <a:xfrm>
            <a:off x="609600" y="381000"/>
            <a:ext cx="8091488" cy="523875"/>
          </a:xfrm>
          <a:prstGeom prst="rect">
            <a:avLst/>
          </a:prstGeom>
          <a:noFill/>
          <a:effectLst>
            <a:outerShdw blurRad="50800" dist="12700" dir="5400000" algn="ctr" rotWithShape="0">
              <a:schemeClr val="tx1"/>
            </a:outerShdw>
          </a:effectLst>
        </p:spPr>
        <p:txBody>
          <a:bodyPr>
            <a:spAutoFit/>
          </a:bodyPr>
          <a:lstStyle/>
          <a:p>
            <a:pPr marL="457200" indent="-457200" algn="ctr" fontAlgn="auto">
              <a:spcBef>
                <a:spcPts val="0"/>
              </a:spcBef>
              <a:spcAft>
                <a:spcPts val="0"/>
              </a:spcAft>
              <a:defRPr/>
            </a:pPr>
            <a:r>
              <a:rPr lang="en-US" sz="2800" dirty="0">
                <a:ln w="50800"/>
                <a:solidFill>
                  <a:srgbClr val="FFFF00"/>
                </a:solidFill>
                <a:latin typeface="Arial" pitchFamily="34" charset="0"/>
                <a:cs typeface="Arial" pitchFamily="34" charset="0"/>
              </a:rPr>
              <a:t>RUMUSAN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T_Leadership_0109.jpg"/>
          <p:cNvPicPr>
            <a:picLocks noChangeAspect="1"/>
          </p:cNvPicPr>
          <p:nvPr/>
        </p:nvPicPr>
        <p:blipFill>
          <a:blip r:embed="rId2" cstate="print"/>
          <a:srcRect t="22388" b="11940"/>
          <a:stretch>
            <a:fillRect/>
          </a:stretch>
        </p:blipFill>
        <p:spPr>
          <a:xfrm>
            <a:off x="1327177" y="1606820"/>
            <a:ext cx="6826223" cy="2965180"/>
          </a:xfrm>
          <a:prstGeom prst="rect">
            <a:avLst/>
          </a:prstGeom>
          <a:ln>
            <a:noFill/>
          </a:ln>
          <a:effectLst>
            <a:softEdge rad="635000"/>
          </a:effectLst>
        </p:spPr>
      </p:pic>
      <p:sp>
        <p:nvSpPr>
          <p:cNvPr id="8" name="TextBox 7"/>
          <p:cNvSpPr txBox="1"/>
          <p:nvPr/>
        </p:nvSpPr>
        <p:spPr>
          <a:xfrm>
            <a:off x="1546227" y="3916740"/>
            <a:ext cx="6311921" cy="1569660"/>
          </a:xfrm>
          <a:prstGeom prst="rect">
            <a:avLst/>
          </a:prstGeom>
          <a:noFill/>
        </p:spPr>
        <p:txBody>
          <a:bodyPr wrap="none">
            <a:spAutoFit/>
            <a:scene3d>
              <a:camera prst="orthographicFront"/>
              <a:lightRig rig="threePt" dir="t"/>
            </a:scene3d>
            <a:sp3d extrusionH="57150">
              <a:bevelT w="38100" h="38100"/>
            </a:sp3d>
          </a:bodyPr>
          <a:lstStyle/>
          <a:p>
            <a:pPr algn="ctr" fontAlgn="auto">
              <a:spcBef>
                <a:spcPts val="0"/>
              </a:spcBef>
              <a:spcAft>
                <a:spcPts val="0"/>
              </a:spcAft>
              <a:defRPr/>
            </a:pPr>
            <a:r>
              <a:rPr lang="en-US" sz="9600" b="0" dirty="0" err="1">
                <a:solidFill>
                  <a:schemeClr val="bg1"/>
                </a:solidFill>
                <a:effectLst>
                  <a:reflection blurRad="6350" stA="55000" endA="300" endPos="45500" dir="5400000" sy="-100000" algn="bl" rotWithShape="0"/>
                </a:effectLst>
                <a:latin typeface="Bernard MT Condensed" pitchFamily="18" charset="0"/>
                <a:cs typeface="+mn-cs"/>
              </a:rPr>
              <a:t>Terima</a:t>
            </a:r>
            <a:r>
              <a:rPr lang="en-US" sz="9600" b="0" dirty="0">
                <a:solidFill>
                  <a:schemeClr val="bg1"/>
                </a:solidFill>
                <a:effectLst>
                  <a:reflection blurRad="6350" stA="55000" endA="300" endPos="45500" dir="5400000" sy="-100000" algn="bl" rotWithShape="0"/>
                </a:effectLst>
                <a:latin typeface="Bernard MT Condensed" pitchFamily="18" charset="0"/>
                <a:cs typeface="+mn-cs"/>
              </a:rPr>
              <a:t> </a:t>
            </a:r>
            <a:r>
              <a:rPr lang="en-US" sz="9600" b="0" dirty="0" err="1">
                <a:solidFill>
                  <a:schemeClr val="bg1"/>
                </a:solidFill>
                <a:effectLst>
                  <a:reflection blurRad="6350" stA="55000" endA="300" endPos="45500" dir="5400000" sy="-100000" algn="bl" rotWithShape="0"/>
                </a:effectLst>
                <a:latin typeface="Bernard MT Condensed" pitchFamily="18" charset="0"/>
                <a:cs typeface="+mn-cs"/>
              </a:rPr>
              <a:t>kasih</a:t>
            </a:r>
            <a:endParaRPr lang="en-US" sz="9600" b="0" dirty="0">
              <a:solidFill>
                <a:schemeClr val="bg1"/>
              </a:solidFill>
              <a:effectLst>
                <a:reflection blurRad="6350" stA="55000" endA="300" endPos="45500" dir="5400000" sy="-100000" algn="bl" rotWithShape="0"/>
              </a:effectLst>
              <a:latin typeface="Bernard MT Condensed" pitchFamily="18" charset="0"/>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2800" y="3657600"/>
            <a:ext cx="2514600" cy="1600200"/>
          </a:xfrm>
          <a:prstGeom prst="roundRect">
            <a:avLst>
              <a:gd name="adj" fmla="val 10506"/>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sz="2000">
                <a:solidFill>
                  <a:srgbClr val="800080"/>
                </a:solidFill>
                <a:latin typeface="Arial Black" pitchFamily="34" charset="0"/>
              </a:rPr>
              <a:t>MODEL BARU EKONOMI</a:t>
            </a:r>
            <a:endParaRPr lang="en-US" sz="2000" dirty="0">
              <a:solidFill>
                <a:srgbClr val="800080"/>
              </a:solidFill>
              <a:latin typeface="Arial Black" pitchFamily="34" charset="0"/>
            </a:endParaRPr>
          </a:p>
        </p:txBody>
      </p:sp>
      <p:sp>
        <p:nvSpPr>
          <p:cNvPr id="5" name="Rounded Rectangle 4"/>
          <p:cNvSpPr/>
          <p:nvPr/>
        </p:nvSpPr>
        <p:spPr>
          <a:xfrm>
            <a:off x="685800" y="3647301"/>
            <a:ext cx="2514600" cy="1600200"/>
          </a:xfrm>
          <a:prstGeom prst="roundRect">
            <a:avLst>
              <a:gd name="adj" fmla="val 10506"/>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dirty="0">
                <a:solidFill>
                  <a:srgbClr val="800080"/>
                </a:solidFill>
                <a:latin typeface="Arial Black" pitchFamily="34" charset="0"/>
              </a:rPr>
              <a:t>PROGRAM TRANSFORMASI</a:t>
            </a:r>
          </a:p>
          <a:p>
            <a:pPr algn="ctr" fontAlgn="auto">
              <a:spcBef>
                <a:spcPts val="0"/>
              </a:spcBef>
              <a:spcAft>
                <a:spcPts val="0"/>
              </a:spcAft>
              <a:defRPr/>
            </a:pPr>
            <a:r>
              <a:rPr lang="en-US" dirty="0">
                <a:solidFill>
                  <a:srgbClr val="800080"/>
                </a:solidFill>
                <a:latin typeface="Arial Black" pitchFamily="34" charset="0"/>
              </a:rPr>
              <a:t>KERAJAAN</a:t>
            </a:r>
            <a:endParaRPr lang="en-US" sz="1600" dirty="0">
              <a:solidFill>
                <a:srgbClr val="800080"/>
              </a:solidFill>
              <a:latin typeface="Arial Black" pitchFamily="34" charset="0"/>
            </a:endParaRPr>
          </a:p>
        </p:txBody>
      </p:sp>
      <p:sp>
        <p:nvSpPr>
          <p:cNvPr id="6" name="Rounded Rectangle 5"/>
          <p:cNvSpPr/>
          <p:nvPr/>
        </p:nvSpPr>
        <p:spPr>
          <a:xfrm>
            <a:off x="6058929" y="3657600"/>
            <a:ext cx="2475471" cy="1587843"/>
          </a:xfrm>
          <a:prstGeom prst="roundRect">
            <a:avLst>
              <a:gd name="adj" fmla="val 10506"/>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sz="2400" dirty="0">
                <a:solidFill>
                  <a:srgbClr val="800080"/>
                </a:solidFill>
                <a:latin typeface="Arial Black" pitchFamily="34" charset="0"/>
              </a:rPr>
              <a:t>RMK-10</a:t>
            </a:r>
          </a:p>
        </p:txBody>
      </p:sp>
      <p:sp>
        <p:nvSpPr>
          <p:cNvPr id="7" name="Subtitle 2"/>
          <p:cNvSpPr txBox="1">
            <a:spLocks/>
          </p:cNvSpPr>
          <p:nvPr/>
        </p:nvSpPr>
        <p:spPr>
          <a:xfrm>
            <a:off x="685800" y="5715000"/>
            <a:ext cx="7848600" cy="533400"/>
          </a:xfrm>
          <a:prstGeom prst="rect">
            <a:avLst/>
          </a:prstGeom>
          <a:solidFill>
            <a:schemeClr val="accent6">
              <a:lumMod val="60000"/>
              <a:lumOff val="40000"/>
            </a:schemeClr>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anchor="ctr"/>
          <a:lstStyle/>
          <a:p>
            <a:pPr marL="95250" indent="-26988" algn="ctr" fontAlgn="auto">
              <a:spcBef>
                <a:spcPts val="700"/>
              </a:spcBef>
              <a:spcAft>
                <a:spcPts val="0"/>
              </a:spcAft>
              <a:buClr>
                <a:schemeClr val="tx2"/>
              </a:buClr>
              <a:buSzPct val="95000"/>
              <a:defRPr/>
            </a:pPr>
            <a:r>
              <a:rPr lang="en-US" sz="2300" cap="all" dirty="0">
                <a:ln w="9000" cmpd="sng">
                  <a:solidFill>
                    <a:schemeClr val="bg1"/>
                  </a:solidFill>
                  <a:prstDash val="solid"/>
                </a:ln>
                <a:solidFill>
                  <a:schemeClr val="tx1"/>
                </a:solidFill>
                <a:effectLst>
                  <a:reflection blurRad="12700" stA="28000" endPos="45000" dist="1000" dir="5400000" sy="-100000" algn="bl" rotWithShape="0"/>
                </a:effectLst>
                <a:latin typeface="Arial Black" pitchFamily="34" charset="0"/>
              </a:rPr>
              <a:t>TRANSFORMASI PERKHIDMATAN AWAM</a:t>
            </a:r>
            <a:endParaRPr lang="en-US" sz="2300" kern="0" cap="all" dirty="0">
              <a:ln w="9000" cmpd="sng">
                <a:solidFill>
                  <a:schemeClr val="bg1"/>
                </a:solidFill>
                <a:prstDash val="solid"/>
              </a:ln>
              <a:solidFill>
                <a:schemeClr val="tx1"/>
              </a:solidFill>
              <a:effectLst>
                <a:reflection blurRad="12700" stA="28000" endPos="45000" dist="1000" dir="5400000" sy="-100000" algn="bl" rotWithShape="0"/>
              </a:effectLst>
              <a:latin typeface="Arial Black" pitchFamily="34" charset="0"/>
            </a:endParaRPr>
          </a:p>
        </p:txBody>
      </p:sp>
      <p:sp>
        <p:nvSpPr>
          <p:cNvPr id="8" name="Subtitle 2"/>
          <p:cNvSpPr txBox="1">
            <a:spLocks/>
          </p:cNvSpPr>
          <p:nvPr/>
        </p:nvSpPr>
        <p:spPr>
          <a:xfrm>
            <a:off x="1044144" y="2586684"/>
            <a:ext cx="7086600" cy="533400"/>
          </a:xfrm>
          <a:prstGeom prst="rect">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nchor="ctr"/>
          <a:lstStyle/>
          <a:p>
            <a:pPr marL="95250" indent="-26988" algn="ctr" fontAlgn="auto">
              <a:spcBef>
                <a:spcPts val="700"/>
              </a:spcBef>
              <a:spcAft>
                <a:spcPts val="0"/>
              </a:spcAft>
              <a:buClr>
                <a:schemeClr val="tx2"/>
              </a:buClr>
              <a:buSzPct val="95000"/>
              <a:defRPr/>
            </a:pPr>
            <a:r>
              <a:rPr lang="en-US" sz="2300" cap="all" dirty="0" err="1">
                <a:ln w="9000" cmpd="sng">
                  <a:noFill/>
                  <a:prstDash val="solid"/>
                </a:ln>
                <a:solidFill>
                  <a:schemeClr val="bg1"/>
                </a:solidFill>
                <a:effectLst>
                  <a:reflection blurRad="12700" stA="28000" endPos="45000" dist="1000" dir="5400000" sy="-100000" algn="bl" rotWithShape="0"/>
                </a:effectLst>
                <a:latin typeface="Arial Black" pitchFamily="34" charset="0"/>
              </a:rPr>
              <a:t>Ekspektasi</a:t>
            </a:r>
            <a:r>
              <a:rPr lang="en-US" sz="2300" cap="all" dirty="0">
                <a:ln w="9000" cmpd="sng">
                  <a:noFill/>
                  <a:prstDash val="solid"/>
                </a:ln>
                <a:solidFill>
                  <a:schemeClr val="bg1"/>
                </a:solidFill>
                <a:effectLst>
                  <a:reflection blurRad="12700" stA="28000" endPos="45000" dist="1000" dir="5400000" sy="-100000" algn="bl" rotWithShape="0"/>
                </a:effectLst>
                <a:latin typeface="Arial Black" pitchFamily="34" charset="0"/>
              </a:rPr>
              <a:t> </a:t>
            </a:r>
            <a:r>
              <a:rPr lang="en-US" sz="2300" i="1" cap="all" dirty="0">
                <a:ln w="9000" cmpd="sng">
                  <a:noFill/>
                  <a:prstDash val="solid"/>
                </a:ln>
                <a:solidFill>
                  <a:schemeClr val="bg1"/>
                </a:solidFill>
                <a:effectLst>
                  <a:reflection blurRad="12700" stA="28000" endPos="45000" dist="1000" dir="5400000" sy="-100000" algn="bl" rotWithShape="0"/>
                </a:effectLst>
                <a:latin typeface="Arial Black" pitchFamily="34" charset="0"/>
              </a:rPr>
              <a:t>Stakeholder</a:t>
            </a:r>
          </a:p>
        </p:txBody>
      </p:sp>
      <p:sp>
        <p:nvSpPr>
          <p:cNvPr id="9" name="Rounded Rectangle 8"/>
          <p:cNvSpPr/>
          <p:nvPr/>
        </p:nvSpPr>
        <p:spPr>
          <a:xfrm>
            <a:off x="228600" y="1143000"/>
            <a:ext cx="8686800" cy="685800"/>
          </a:xfrm>
          <a:prstGeom prst="roundRect">
            <a:avLst/>
          </a:prstGeom>
          <a:solidFill>
            <a:schemeClr val="accent6">
              <a:lumMod val="60000"/>
              <a:lumOff val="40000"/>
            </a:schemeClr>
          </a:solidFill>
          <a:ln>
            <a:solidFill>
              <a:srgbClr val="FFC000"/>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sz="2300" dirty="0">
                <a:ln>
                  <a:solidFill>
                    <a:schemeClr val="tx1"/>
                  </a:solidFill>
                </a:ln>
                <a:solidFill>
                  <a:schemeClr val="bg1"/>
                </a:solidFill>
                <a:latin typeface="Arial Black" pitchFamily="34" charset="0"/>
              </a:rPr>
              <a:t>RAKYAT DIDAHULUKAN PENCAPAIAN DIUTAMAKAN</a:t>
            </a:r>
          </a:p>
        </p:txBody>
      </p:sp>
      <p:sp>
        <p:nvSpPr>
          <p:cNvPr id="24" name="Notched Right Arrow 23"/>
          <p:cNvSpPr/>
          <p:nvPr/>
        </p:nvSpPr>
        <p:spPr>
          <a:xfrm rot="16200000">
            <a:off x="4189413" y="5067300"/>
            <a:ext cx="685800" cy="457200"/>
          </a:xfrm>
          <a:prstGeom prst="notchedRightArrow">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b="0"/>
          </a:p>
        </p:txBody>
      </p:sp>
      <p:sp>
        <p:nvSpPr>
          <p:cNvPr id="25" name="Notched Right Arrow 24"/>
          <p:cNvSpPr/>
          <p:nvPr/>
        </p:nvSpPr>
        <p:spPr>
          <a:xfrm rot="16200000">
            <a:off x="4227513" y="3276600"/>
            <a:ext cx="609600" cy="457200"/>
          </a:xfrm>
          <a:prstGeom prst="notchedRightArrow">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b="0"/>
          </a:p>
        </p:txBody>
      </p:sp>
      <p:sp>
        <p:nvSpPr>
          <p:cNvPr id="26" name="Notched Right Arrow 25"/>
          <p:cNvSpPr/>
          <p:nvPr/>
        </p:nvSpPr>
        <p:spPr>
          <a:xfrm rot="16200000">
            <a:off x="4227513" y="1981200"/>
            <a:ext cx="609600" cy="457200"/>
          </a:xfrm>
          <a:prstGeom prst="notchedRightArrow">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en-US" b="0"/>
          </a:p>
        </p:txBody>
      </p:sp>
      <p:sp>
        <p:nvSpPr>
          <p:cNvPr id="16" name="Text Box 5"/>
          <p:cNvSpPr txBox="1">
            <a:spLocks noChangeArrowheads="1"/>
          </p:cNvSpPr>
          <p:nvPr/>
        </p:nvSpPr>
        <p:spPr bwMode="auto">
          <a:xfrm>
            <a:off x="1790700" y="152400"/>
            <a:ext cx="5567363" cy="60960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lIns="103163" tIns="51581" rIns="103163" bIns="51581"/>
          <a:lstStyle/>
          <a:p>
            <a:pPr algn="ctr" fontAlgn="auto">
              <a:spcBef>
                <a:spcPts val="600"/>
              </a:spcBef>
              <a:spcAft>
                <a:spcPts val="600"/>
              </a:spcAft>
              <a:defRPr/>
            </a:pPr>
            <a:r>
              <a:rPr lang="en-US" sz="2800" dirty="0">
                <a:solidFill>
                  <a:srgbClr val="FFFF00"/>
                </a:solidFill>
                <a:latin typeface="Arial" pitchFamily="34" charset="0"/>
                <a:cs typeface="Arial" pitchFamily="34" charset="0"/>
              </a:rPr>
              <a:t>LATAR BELAKANG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52400" y="704850"/>
          <a:ext cx="8763001" cy="5993300"/>
        </p:xfrm>
        <a:graphic>
          <a:graphicData uri="http://schemas.openxmlformats.org/drawingml/2006/table">
            <a:tbl>
              <a:tblPr firstRow="1" bandRow="1">
                <a:tableStyleId>{5C22544A-7EE6-4342-B048-85BDC9FD1C3A}</a:tableStyleId>
              </a:tblPr>
              <a:tblGrid>
                <a:gridCol w="539387"/>
                <a:gridCol w="1822813"/>
                <a:gridCol w="1012085"/>
                <a:gridCol w="1121516"/>
                <a:gridCol w="1371600"/>
                <a:gridCol w="2895600"/>
              </a:tblGrid>
              <a:tr h="422905">
                <a:tc>
                  <a:txBody>
                    <a:bodyPr/>
                    <a:lstStyle/>
                    <a:p>
                      <a:pPr algn="ctr"/>
                      <a:r>
                        <a:rPr lang="en-US" sz="1400" b="1" dirty="0" err="1" smtClean="0">
                          <a:solidFill>
                            <a:schemeClr val="bg1"/>
                          </a:solidFill>
                          <a:latin typeface="Arial Black" pitchFamily="34" charset="0"/>
                        </a:rPr>
                        <a:t>BIL</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err="1" smtClean="0">
                          <a:solidFill>
                            <a:schemeClr val="bg1"/>
                          </a:solidFill>
                          <a:latin typeface="Arial Black" pitchFamily="34" charset="0"/>
                        </a:rPr>
                        <a:t>SISTEM</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TAHUN</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TEMPOH</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gridSpan="2">
                  <a:txBody>
                    <a:bodyPr/>
                    <a:lstStyle/>
                    <a:p>
                      <a:pPr algn="ctr"/>
                      <a:r>
                        <a:rPr lang="en-US" sz="1400" b="1" dirty="0" err="1" smtClean="0">
                          <a:solidFill>
                            <a:schemeClr val="bg1"/>
                          </a:solidFill>
                          <a:latin typeface="Arial Black" pitchFamily="34" charset="0"/>
                        </a:rPr>
                        <a:t>ANALISIS</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hMerge="1">
                  <a:txBody>
                    <a:bodyPr/>
                    <a:lstStyle/>
                    <a:p>
                      <a:pPr algn="ctr"/>
                      <a:endParaRPr lang="en-US" sz="1400" b="1" dirty="0">
                        <a:latin typeface="Arial Black" pitchFamily="34" charset="0"/>
                      </a:endParaRPr>
                    </a:p>
                  </a:txBody>
                  <a:tcPr anchor="ctr"/>
                </a:tc>
              </a:tr>
              <a:tr h="336679">
                <a:tc>
                  <a:txBody>
                    <a:bodyPr/>
                    <a:lstStyle/>
                    <a:p>
                      <a:pPr algn="ctr"/>
                      <a:r>
                        <a:rPr lang="en-US" sz="1400" b="1" dirty="0" smtClean="0">
                          <a:solidFill>
                            <a:schemeClr val="accent4">
                              <a:lumMod val="10000"/>
                            </a:schemeClr>
                          </a:solidFill>
                          <a:latin typeface="Arial Black" pitchFamily="34" charset="0"/>
                        </a:rPr>
                        <a:t>1.</a:t>
                      </a:r>
                      <a:endParaRPr lang="en-US" sz="1400" b="1" dirty="0">
                        <a:solidFill>
                          <a:schemeClr val="accent4">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err="1" smtClean="0">
                          <a:solidFill>
                            <a:schemeClr val="accent4">
                              <a:lumMod val="10000"/>
                            </a:schemeClr>
                          </a:solidFill>
                          <a:latin typeface="Arial Black" pitchFamily="34" charset="0"/>
                        </a:rPr>
                        <a:t>Benham</a:t>
                      </a:r>
                      <a:r>
                        <a:rPr lang="en-US" sz="1400" b="1" baseline="0" dirty="0" smtClean="0">
                          <a:solidFill>
                            <a:schemeClr val="accent4">
                              <a:lumMod val="10000"/>
                            </a:schemeClr>
                          </a:solidFill>
                          <a:latin typeface="Arial Black" pitchFamily="34" charset="0"/>
                        </a:rPr>
                        <a:t> </a:t>
                      </a:r>
                      <a:endParaRPr lang="en-US" sz="1400" b="1" dirty="0">
                        <a:solidFill>
                          <a:schemeClr val="accent4">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accent4">
                              <a:lumMod val="10000"/>
                            </a:schemeClr>
                          </a:solidFill>
                          <a:latin typeface="Arial Black" pitchFamily="34" charset="0"/>
                        </a:rPr>
                        <a:t>1954-1966</a:t>
                      </a:r>
                      <a:endParaRPr lang="en-US" sz="1400" b="1" dirty="0">
                        <a:solidFill>
                          <a:schemeClr val="accent4">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accent4">
                              <a:lumMod val="10000"/>
                            </a:schemeClr>
                          </a:solidFill>
                          <a:latin typeface="Arial Black" pitchFamily="34" charset="0"/>
                        </a:rPr>
                        <a:t>12 </a:t>
                      </a:r>
                      <a:r>
                        <a:rPr lang="en-US" sz="1400" b="1" dirty="0" err="1" smtClean="0">
                          <a:solidFill>
                            <a:schemeClr val="accent4">
                              <a:lumMod val="10000"/>
                            </a:schemeClr>
                          </a:solidFill>
                          <a:latin typeface="Arial Black" pitchFamily="34" charset="0"/>
                        </a:rPr>
                        <a:t>Tahun</a:t>
                      </a:r>
                      <a:r>
                        <a:rPr lang="en-US" sz="1400" b="1" dirty="0" smtClean="0">
                          <a:solidFill>
                            <a:schemeClr val="accent4">
                              <a:lumMod val="10000"/>
                            </a:schemeClr>
                          </a:solidFill>
                          <a:latin typeface="Arial Black" pitchFamily="34" charset="0"/>
                        </a:rPr>
                        <a:t> </a:t>
                      </a:r>
                      <a:endParaRPr lang="en-US" sz="1400" b="1" dirty="0">
                        <a:solidFill>
                          <a:schemeClr val="accent4">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gridSpan="2">
                  <a:txBody>
                    <a:bodyPr/>
                    <a:lstStyle/>
                    <a:p>
                      <a:pPr algn="ctr"/>
                      <a:r>
                        <a:rPr lang="en-US" sz="1400" b="1" baseline="0" dirty="0" smtClean="0">
                          <a:solidFill>
                            <a:schemeClr val="accent4">
                              <a:lumMod val="10000"/>
                            </a:schemeClr>
                          </a:solidFill>
                          <a:latin typeface="Arial Black" pitchFamily="34" charset="0"/>
                        </a:rPr>
                        <a:t>British/ </a:t>
                      </a:r>
                      <a:r>
                        <a:rPr lang="en-US" sz="1400" b="1" baseline="0" dirty="0" err="1" smtClean="0">
                          <a:solidFill>
                            <a:schemeClr val="accent4">
                              <a:lumMod val="10000"/>
                            </a:schemeClr>
                          </a:solidFill>
                          <a:latin typeface="Arial Black" pitchFamily="34" charset="0"/>
                        </a:rPr>
                        <a:t>Pasca</a:t>
                      </a:r>
                      <a:r>
                        <a:rPr lang="en-US" sz="1400" b="1" baseline="0" dirty="0" smtClean="0">
                          <a:solidFill>
                            <a:schemeClr val="accent4">
                              <a:lumMod val="10000"/>
                            </a:schemeClr>
                          </a:solidFill>
                          <a:latin typeface="Arial Black" pitchFamily="34" charset="0"/>
                        </a:rPr>
                        <a:t> </a:t>
                      </a:r>
                      <a:r>
                        <a:rPr lang="en-US" sz="1400" b="1" baseline="0" dirty="0" err="1" smtClean="0">
                          <a:solidFill>
                            <a:schemeClr val="accent4">
                              <a:lumMod val="10000"/>
                            </a:schemeClr>
                          </a:solidFill>
                          <a:latin typeface="Arial Black" pitchFamily="34" charset="0"/>
                        </a:rPr>
                        <a:t>Merdeka</a:t>
                      </a:r>
                      <a:endParaRPr lang="en-US" sz="1400" b="1" dirty="0">
                        <a:solidFill>
                          <a:schemeClr val="accent4">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hMerge="1">
                  <a:txBody>
                    <a:bodyPr/>
                    <a:lstStyle/>
                    <a:p>
                      <a:endParaRPr lang="en-US" sz="1400" b="1" dirty="0">
                        <a:solidFill>
                          <a:schemeClr val="bg2"/>
                        </a:solidFill>
                        <a:latin typeface="Arial Black" pitchFamily="34" charset="0"/>
                      </a:endParaRPr>
                    </a:p>
                  </a:txBody>
                  <a:tcPr/>
                </a:tc>
              </a:tr>
              <a:tr h="336679">
                <a:tc>
                  <a:txBody>
                    <a:bodyPr/>
                    <a:lstStyle/>
                    <a:p>
                      <a:pPr algn="ctr"/>
                      <a:r>
                        <a:rPr lang="en-US" sz="1400" b="1" dirty="0" smtClean="0">
                          <a:solidFill>
                            <a:schemeClr val="tx1"/>
                          </a:solidFill>
                          <a:latin typeface="Arial Black" pitchFamily="34" charset="0"/>
                        </a:rPr>
                        <a:t>2.</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err="1" smtClean="0">
                          <a:solidFill>
                            <a:schemeClr val="tx1"/>
                          </a:solidFill>
                          <a:latin typeface="Arial Black" pitchFamily="34" charset="0"/>
                        </a:rPr>
                        <a:t>Suffian</a:t>
                      </a:r>
                      <a:r>
                        <a:rPr lang="en-US" sz="1400" b="1" dirty="0" smtClean="0">
                          <a:solidFill>
                            <a:schemeClr val="tx1"/>
                          </a:solidFill>
                          <a:latin typeface="Arial Black" pitchFamily="34" charset="0"/>
                        </a:rPr>
                        <a:t> (</a:t>
                      </a:r>
                      <a:r>
                        <a:rPr lang="en-US" sz="1400" b="1" dirty="0" err="1" smtClean="0">
                          <a:solidFill>
                            <a:schemeClr val="tx1"/>
                          </a:solidFill>
                          <a:latin typeface="Arial Black" pitchFamily="34" charset="0"/>
                        </a:rPr>
                        <a:t>Awam</a:t>
                      </a:r>
                      <a:r>
                        <a:rPr lang="en-US" sz="1400" b="1" dirty="0" smtClean="0">
                          <a:solidFill>
                            <a:schemeClr val="tx1"/>
                          </a:solidFill>
                          <a:latin typeface="Arial Black" pitchFamily="34" charset="0"/>
                        </a:rPr>
                        <a:t>)</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1967-1975</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10 </a:t>
                      </a:r>
                      <a:r>
                        <a:rPr lang="en-US" sz="1400" b="1" dirty="0" err="1" smtClean="0">
                          <a:solidFill>
                            <a:schemeClr val="tx1"/>
                          </a:solidFill>
                          <a:latin typeface="Arial Black" pitchFamily="34" charset="0"/>
                        </a:rPr>
                        <a:t>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rowSpan="5">
                  <a:txBody>
                    <a:bodyPr/>
                    <a:lstStyle/>
                    <a:p>
                      <a:pPr algn="ctr"/>
                      <a:r>
                        <a:rPr kumimoji="1" lang="en-US" sz="1400" b="1" kern="0" baseline="0" dirty="0" smtClean="0">
                          <a:solidFill>
                            <a:schemeClr val="tx1"/>
                          </a:solidFill>
                          <a:latin typeface="Arial Black" pitchFamily="34" charset="0"/>
                        </a:rPr>
                        <a:t>  </a:t>
                      </a:r>
                      <a:r>
                        <a:rPr kumimoji="1" lang="en-US" sz="1400" b="1" kern="0" dirty="0" smtClean="0">
                          <a:solidFill>
                            <a:schemeClr val="tx1"/>
                          </a:solidFill>
                          <a:latin typeface="Arial Black" pitchFamily="34" charset="0"/>
                        </a:rPr>
                        <a:t>  1967 – 1975 </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rowSpan="5">
                  <a:txBody>
                    <a:bodyPr/>
                    <a:lstStyle/>
                    <a:p>
                      <a:r>
                        <a:rPr kumimoji="1" lang="en-US" sz="1400" b="1" kern="0" dirty="0" err="1" smtClean="0">
                          <a:solidFill>
                            <a:schemeClr val="tx1"/>
                          </a:solidFill>
                          <a:latin typeface="Arial Black" pitchFamily="34" charset="0"/>
                        </a:rPr>
                        <a:t>Jentera</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kerajaan</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besar</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bagi</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membangunkan</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negara</a:t>
                      </a:r>
                      <a:r>
                        <a:rPr kumimoji="1" lang="en-US" sz="1400" b="1" kern="0" baseline="0" dirty="0" smtClean="0">
                          <a:solidFill>
                            <a:schemeClr val="tx1"/>
                          </a:solidFill>
                          <a:latin typeface="Arial Black" pitchFamily="34" charset="0"/>
                        </a:rPr>
                        <a:t> </a:t>
                      </a:r>
                      <a:r>
                        <a:rPr kumimoji="1" lang="en-US" sz="1400" b="1" kern="0" dirty="0" smtClean="0">
                          <a:solidFill>
                            <a:schemeClr val="tx1"/>
                          </a:solidFill>
                          <a:latin typeface="Arial Black" pitchFamily="34" charset="0"/>
                        </a:rPr>
                        <a:t>(</a:t>
                      </a:r>
                      <a:r>
                        <a:rPr kumimoji="1" lang="en-US" sz="1400" b="1" i="1" kern="0" dirty="0" err="1" smtClean="0">
                          <a:solidFill>
                            <a:schemeClr val="tx1"/>
                          </a:solidFill>
                          <a:latin typeface="Arial Black" pitchFamily="34" charset="0"/>
                        </a:rPr>
                        <a:t>labour</a:t>
                      </a:r>
                      <a:r>
                        <a:rPr kumimoji="1" lang="en-US" sz="1400" b="1" i="1" kern="0" dirty="0" smtClean="0">
                          <a:solidFill>
                            <a:schemeClr val="tx1"/>
                          </a:solidFill>
                          <a:latin typeface="Arial Black" pitchFamily="34" charset="0"/>
                        </a:rPr>
                        <a:t> intensive)</a:t>
                      </a:r>
                    </a:p>
                    <a:p>
                      <a:endParaRPr kumimoji="1" lang="en-US" sz="1400" b="1" kern="0" dirty="0" smtClean="0">
                        <a:solidFill>
                          <a:schemeClr val="tx1"/>
                        </a:solidFill>
                        <a:latin typeface="Arial Black" pitchFamily="34" charset="0"/>
                      </a:endParaRPr>
                    </a:p>
                    <a:p>
                      <a:r>
                        <a:rPr lang="en-US" sz="1400" b="1" dirty="0" err="1" smtClean="0">
                          <a:solidFill>
                            <a:schemeClr val="tx1"/>
                          </a:solidFill>
                          <a:latin typeface="Arial Black" pitchFamily="34" charset="0"/>
                        </a:rPr>
                        <a:t>RMK</a:t>
                      </a:r>
                      <a:r>
                        <a:rPr lang="en-US" sz="1400" b="1" dirty="0" smtClean="0">
                          <a:solidFill>
                            <a:schemeClr val="tx1"/>
                          </a:solidFill>
                          <a:latin typeface="Arial Black" pitchFamily="34" charset="0"/>
                        </a:rPr>
                        <a:t>-1</a:t>
                      </a:r>
                      <a:r>
                        <a:rPr lang="en-US" sz="1400" b="1" baseline="0" dirty="0" smtClean="0">
                          <a:solidFill>
                            <a:schemeClr val="tx1"/>
                          </a:solidFill>
                          <a:latin typeface="Arial Black" pitchFamily="34" charset="0"/>
                        </a:rPr>
                        <a:t> </a:t>
                      </a:r>
                      <a:r>
                        <a:rPr lang="en-US" sz="1400" b="1" baseline="0" dirty="0" err="1" smtClean="0">
                          <a:solidFill>
                            <a:schemeClr val="tx1"/>
                          </a:solidFill>
                          <a:latin typeface="Arial Black" pitchFamily="34" charset="0"/>
                        </a:rPr>
                        <a:t>hingga</a:t>
                      </a:r>
                      <a:r>
                        <a:rPr lang="en-US" sz="1400" b="1" baseline="0" dirty="0" smtClean="0">
                          <a:solidFill>
                            <a:schemeClr val="tx1"/>
                          </a:solidFill>
                          <a:latin typeface="Arial Black" pitchFamily="34" charset="0"/>
                        </a:rPr>
                        <a:t> </a:t>
                      </a:r>
                      <a:r>
                        <a:rPr lang="en-US" sz="1400" b="1" baseline="0" dirty="0" err="1" smtClean="0">
                          <a:solidFill>
                            <a:schemeClr val="tx1"/>
                          </a:solidFill>
                          <a:latin typeface="Arial Black" pitchFamily="34" charset="0"/>
                        </a:rPr>
                        <a:t>RMK</a:t>
                      </a:r>
                      <a:r>
                        <a:rPr lang="en-US" sz="1400" b="1" baseline="0" dirty="0" smtClean="0">
                          <a:solidFill>
                            <a:schemeClr val="tx1"/>
                          </a:solidFill>
                          <a:latin typeface="Arial Black" pitchFamily="34" charset="0"/>
                        </a:rPr>
                        <a:t>-3</a:t>
                      </a:r>
                    </a:p>
                    <a:p>
                      <a:endParaRPr kumimoji="1" lang="en-US" sz="1400" b="1" kern="0" dirty="0" smtClean="0">
                        <a:solidFill>
                          <a:schemeClr val="tx1"/>
                        </a:solidFill>
                        <a:latin typeface="Arial Black" pitchFamily="34" charset="0"/>
                      </a:endParaRPr>
                    </a:p>
                    <a:p>
                      <a:endParaRPr kumimoji="1" lang="en-US" sz="1400" b="1" kern="0" dirty="0" smtClean="0">
                        <a:solidFill>
                          <a:schemeClr val="tx1"/>
                        </a:solidFill>
                        <a:latin typeface="Arial Black" pitchFamily="34" charset="0"/>
                      </a:endParaRPr>
                    </a:p>
                    <a:p>
                      <a:endParaRPr kumimoji="1" lang="en-US" sz="1400" b="1" kern="0" dirty="0" smtClean="0">
                        <a:solidFill>
                          <a:schemeClr val="tx1"/>
                        </a:solidFill>
                        <a:latin typeface="Arial Black" pitchFamily="34" charset="0"/>
                      </a:endParaRPr>
                    </a:p>
                    <a:p>
                      <a:endParaRPr kumimoji="1" lang="en-US" sz="1400" b="1" kern="0" dirty="0" smtClean="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r>
              <a:tr h="336679">
                <a:tc>
                  <a:txBody>
                    <a:bodyPr/>
                    <a:lstStyle/>
                    <a:p>
                      <a:pPr algn="ctr"/>
                      <a:r>
                        <a:rPr lang="en-US" sz="1400" b="1" dirty="0" smtClean="0">
                          <a:solidFill>
                            <a:schemeClr val="tx1"/>
                          </a:solidFill>
                          <a:latin typeface="Arial Black" pitchFamily="34" charset="0"/>
                        </a:rPr>
                        <a:t>3.</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Aziz (</a:t>
                      </a:r>
                      <a:r>
                        <a:rPr lang="en-US" sz="1400" b="1" dirty="0" err="1" smtClean="0">
                          <a:solidFill>
                            <a:schemeClr val="tx1"/>
                          </a:solidFill>
                          <a:latin typeface="Arial Black" pitchFamily="34" charset="0"/>
                        </a:rPr>
                        <a:t>Pelajaran</a:t>
                      </a:r>
                      <a:r>
                        <a:rPr lang="en-US" sz="1400" b="1" dirty="0" smtClean="0">
                          <a:solidFill>
                            <a:schemeClr val="tx1"/>
                          </a:solidFill>
                          <a:latin typeface="Arial Black" pitchFamily="34" charset="0"/>
                        </a:rPr>
                        <a:t>)</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1971-1975</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4</a:t>
                      </a:r>
                      <a:r>
                        <a:rPr lang="en-US" sz="1400" b="1" baseline="0" dirty="0" smtClean="0">
                          <a:solidFill>
                            <a:schemeClr val="tx1"/>
                          </a:solidFill>
                          <a:latin typeface="Arial Black" pitchFamily="34" charset="0"/>
                        </a:rPr>
                        <a:t> </a:t>
                      </a:r>
                      <a:r>
                        <a:rPr lang="en-US" sz="1400" b="1" baseline="0" dirty="0" err="1" smtClean="0">
                          <a:solidFill>
                            <a:schemeClr val="tx1"/>
                          </a:solidFill>
                          <a:latin typeface="Arial Black" pitchFamily="34" charset="0"/>
                        </a:rPr>
                        <a:t>T</a:t>
                      </a:r>
                      <a:r>
                        <a:rPr lang="en-US" sz="1400" b="1" dirty="0" err="1" smtClean="0">
                          <a:solidFill>
                            <a:schemeClr val="tx1"/>
                          </a:solidFill>
                          <a:latin typeface="Arial Black" pitchFamily="34" charset="0"/>
                        </a:rPr>
                        <a: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vMerge="1">
                  <a:txBody>
                    <a:bodyPr/>
                    <a:lstStyle/>
                    <a:p>
                      <a:pPr algn="ctr"/>
                      <a:endParaRPr lang="en-US" sz="1400" b="1" dirty="0">
                        <a:solidFill>
                          <a:schemeClr val="bg2"/>
                        </a:solidFill>
                        <a:latin typeface="Arial "/>
                      </a:endParaRPr>
                    </a:p>
                  </a:txBody>
                  <a:tcPr>
                    <a:solidFill>
                      <a:schemeClr val="accent1">
                        <a:lumMod val="60000"/>
                        <a:lumOff val="40000"/>
                      </a:schemeClr>
                    </a:solidFill>
                  </a:tcPr>
                </a:tc>
                <a:tc vMerge="1">
                  <a:txBody>
                    <a:bodyPr/>
                    <a:lstStyle/>
                    <a:p>
                      <a:endParaRPr lang="en-US" sz="1600" dirty="0"/>
                    </a:p>
                  </a:txBody>
                  <a:tcPr/>
                </a:tc>
              </a:tr>
              <a:tr h="572353">
                <a:tc>
                  <a:txBody>
                    <a:bodyPr/>
                    <a:lstStyle/>
                    <a:p>
                      <a:pPr algn="ctr"/>
                      <a:r>
                        <a:rPr lang="en-US" sz="1400" b="1" dirty="0" smtClean="0">
                          <a:solidFill>
                            <a:schemeClr val="tx1"/>
                          </a:solidFill>
                          <a:latin typeface="Arial Black" pitchFamily="34" charset="0"/>
                        </a:rPr>
                        <a:t>4.</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err="1" smtClean="0">
                          <a:solidFill>
                            <a:schemeClr val="tx1"/>
                          </a:solidFill>
                          <a:latin typeface="Arial Black" pitchFamily="34" charset="0"/>
                        </a:rPr>
                        <a:t>Azmi</a:t>
                      </a:r>
                      <a:r>
                        <a:rPr lang="en-US" sz="1400" b="1" dirty="0" smtClean="0">
                          <a:solidFill>
                            <a:schemeClr val="tx1"/>
                          </a:solidFill>
                          <a:latin typeface="Arial Black" pitchFamily="34" charset="0"/>
                        </a:rPr>
                        <a:t> (</a:t>
                      </a:r>
                      <a:r>
                        <a:rPr lang="en-US" sz="1400" b="1" dirty="0" err="1" smtClean="0">
                          <a:solidFill>
                            <a:schemeClr val="tx1"/>
                          </a:solidFill>
                          <a:latin typeface="Arial Black" pitchFamily="34" charset="0"/>
                        </a:rPr>
                        <a:t>Perundangan</a:t>
                      </a:r>
                      <a:r>
                        <a:rPr lang="en-US" sz="1400" b="1" dirty="0" smtClean="0">
                          <a:solidFill>
                            <a:schemeClr val="tx1"/>
                          </a:solidFill>
                          <a:latin typeface="Arial Black" pitchFamily="34" charset="0"/>
                        </a:rPr>
                        <a:t>)</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1972-1975</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3 </a:t>
                      </a:r>
                      <a:r>
                        <a:rPr lang="en-US" sz="1400" b="1" dirty="0" err="1" smtClean="0">
                          <a:solidFill>
                            <a:schemeClr val="tx1"/>
                          </a:solidFill>
                          <a:latin typeface="Arial Black" pitchFamily="34" charset="0"/>
                        </a:rPr>
                        <a:t>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vMerge="1">
                  <a:txBody>
                    <a:bodyPr/>
                    <a:lstStyle/>
                    <a:p>
                      <a:pPr algn="ctr"/>
                      <a:endParaRPr lang="en-US" sz="1400" b="1" dirty="0">
                        <a:solidFill>
                          <a:schemeClr val="bg2"/>
                        </a:solidFill>
                        <a:latin typeface="Arial "/>
                      </a:endParaRPr>
                    </a:p>
                  </a:txBody>
                  <a:tcPr>
                    <a:solidFill>
                      <a:schemeClr val="accent1">
                        <a:lumMod val="60000"/>
                        <a:lumOff val="40000"/>
                      </a:schemeClr>
                    </a:solidFill>
                  </a:tcPr>
                </a:tc>
                <a:tc vMerge="1">
                  <a:txBody>
                    <a:bodyPr/>
                    <a:lstStyle/>
                    <a:p>
                      <a:endParaRPr lang="en-US" sz="1600" dirty="0" smtClean="0"/>
                    </a:p>
                  </a:txBody>
                  <a:tcPr/>
                </a:tc>
              </a:tr>
              <a:tr h="572353">
                <a:tc>
                  <a:txBody>
                    <a:bodyPr/>
                    <a:lstStyle/>
                    <a:p>
                      <a:pPr algn="ctr"/>
                      <a:r>
                        <a:rPr lang="en-US" sz="1400" b="1" dirty="0" smtClean="0">
                          <a:solidFill>
                            <a:schemeClr val="tx1"/>
                          </a:solidFill>
                          <a:latin typeface="Arial Black" pitchFamily="34" charset="0"/>
                        </a:rPr>
                        <a:t>5. </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Sheikh Abdullah (</a:t>
                      </a:r>
                      <a:r>
                        <a:rPr lang="en-US" sz="1400" b="1" dirty="0" err="1" smtClean="0">
                          <a:solidFill>
                            <a:schemeClr val="tx1"/>
                          </a:solidFill>
                          <a:latin typeface="Arial Black" pitchFamily="34" charset="0"/>
                        </a:rPr>
                        <a:t>Tentera</a:t>
                      </a:r>
                      <a:r>
                        <a:rPr lang="en-US" sz="1400" b="1" dirty="0" smtClean="0">
                          <a:solidFill>
                            <a:schemeClr val="tx1"/>
                          </a:solidFill>
                          <a:latin typeface="Arial Black" pitchFamily="34" charset="0"/>
                        </a:rPr>
                        <a:t>)</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1972-1975</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3 </a:t>
                      </a:r>
                      <a:r>
                        <a:rPr lang="en-US" sz="1400" b="1" dirty="0" err="1" smtClean="0">
                          <a:solidFill>
                            <a:schemeClr val="tx1"/>
                          </a:solidFill>
                          <a:latin typeface="Arial Black" pitchFamily="34" charset="0"/>
                        </a:rPr>
                        <a:t>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vMerge="1">
                  <a:txBody>
                    <a:bodyPr/>
                    <a:lstStyle/>
                    <a:p>
                      <a:pPr algn="ctr"/>
                      <a:endParaRPr lang="en-US" sz="1400" b="1" dirty="0">
                        <a:solidFill>
                          <a:schemeClr val="bg2"/>
                        </a:solidFill>
                        <a:latin typeface="Arial "/>
                      </a:endParaRPr>
                    </a:p>
                  </a:txBody>
                  <a:tcPr>
                    <a:solidFill>
                      <a:schemeClr val="accent1">
                        <a:lumMod val="60000"/>
                        <a:lumOff val="40000"/>
                      </a:schemeClr>
                    </a:solidFill>
                  </a:tcPr>
                </a:tc>
                <a:tc vMerge="1">
                  <a:txBody>
                    <a:bodyPr/>
                    <a:lstStyle/>
                    <a:p>
                      <a:endParaRPr lang="en-US" sz="1600" dirty="0" smtClean="0"/>
                    </a:p>
                  </a:txBody>
                  <a:tcPr/>
                </a:tc>
              </a:tr>
              <a:tr h="452459">
                <a:tc>
                  <a:txBody>
                    <a:bodyPr/>
                    <a:lstStyle/>
                    <a:p>
                      <a:pPr algn="ctr"/>
                      <a:r>
                        <a:rPr lang="en-US" sz="1400" b="1" dirty="0" smtClean="0">
                          <a:solidFill>
                            <a:schemeClr val="tx1"/>
                          </a:solidFill>
                          <a:latin typeface="Arial Black" pitchFamily="34" charset="0"/>
                        </a:rPr>
                        <a:t>6.</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err="1" smtClean="0">
                          <a:solidFill>
                            <a:schemeClr val="tx1"/>
                          </a:solidFill>
                          <a:latin typeface="Arial Black" pitchFamily="34" charset="0"/>
                        </a:rPr>
                        <a:t>Harun</a:t>
                      </a:r>
                      <a:r>
                        <a:rPr lang="en-US" sz="1400" b="1" dirty="0" smtClean="0">
                          <a:solidFill>
                            <a:schemeClr val="tx1"/>
                          </a:solidFill>
                          <a:latin typeface="Arial Black" pitchFamily="34" charset="0"/>
                        </a:rPr>
                        <a:t> (PBT)</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1973-1975</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a:txBody>
                    <a:bodyPr/>
                    <a:lstStyle/>
                    <a:p>
                      <a:pPr algn="ctr"/>
                      <a:r>
                        <a:rPr lang="en-US" sz="1400" b="1" dirty="0" smtClean="0">
                          <a:solidFill>
                            <a:schemeClr val="tx1"/>
                          </a:solidFill>
                          <a:latin typeface="Arial Black" pitchFamily="34" charset="0"/>
                        </a:rPr>
                        <a:t>2 </a:t>
                      </a:r>
                      <a:r>
                        <a:rPr lang="en-US" sz="1400" b="1" dirty="0" err="1" smtClean="0">
                          <a:solidFill>
                            <a:schemeClr val="tx1"/>
                          </a:solidFill>
                          <a:latin typeface="Arial Black" pitchFamily="34" charset="0"/>
                        </a:rPr>
                        <a:t>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20000"/>
                        <a:lumOff val="80000"/>
                      </a:schemeClr>
                    </a:solidFill>
                  </a:tcPr>
                </a:tc>
                <a:tc vMerge="1">
                  <a:txBody>
                    <a:bodyPr/>
                    <a:lstStyle/>
                    <a:p>
                      <a:pPr algn="ctr"/>
                      <a:endParaRPr lang="en-US" sz="1400" b="1" dirty="0">
                        <a:solidFill>
                          <a:schemeClr val="bg2"/>
                        </a:solidFill>
                        <a:latin typeface="Arial "/>
                      </a:endParaRPr>
                    </a:p>
                  </a:txBody>
                  <a:tcPr>
                    <a:solidFill>
                      <a:schemeClr val="accent1">
                        <a:lumMod val="60000"/>
                        <a:lumOff val="40000"/>
                      </a:schemeClr>
                    </a:solidFill>
                  </a:tcPr>
                </a:tc>
                <a:tc vMerge="1">
                  <a:txBody>
                    <a:bodyPr/>
                    <a:lstStyle/>
                    <a:p>
                      <a:endParaRPr lang="en-US"/>
                    </a:p>
                  </a:txBody>
                  <a:tcPr/>
                </a:tc>
              </a:tr>
              <a:tr h="387327">
                <a:tc>
                  <a:txBody>
                    <a:bodyPr/>
                    <a:lstStyle/>
                    <a:p>
                      <a:pPr algn="ctr"/>
                      <a:r>
                        <a:rPr lang="en-US" sz="1400" b="1" dirty="0" smtClean="0">
                          <a:solidFill>
                            <a:schemeClr val="tx1"/>
                          </a:solidFill>
                          <a:latin typeface="Arial Black" pitchFamily="34" charset="0"/>
                        </a:rPr>
                        <a:t>7.</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latin typeface="Arial Black" pitchFamily="34" charset="0"/>
                        </a:rPr>
                        <a:t>JKK 1976</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latin typeface="Arial Black" pitchFamily="34" charset="0"/>
                        </a:rPr>
                        <a:t>1976-1991</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c>
                  <a:txBody>
                    <a:bodyPr/>
                    <a:lstStyle/>
                    <a:p>
                      <a:pPr algn="ctr"/>
                      <a:r>
                        <a:rPr lang="en-US" sz="1400" b="1" dirty="0" smtClean="0">
                          <a:solidFill>
                            <a:schemeClr val="tx1"/>
                          </a:solidFill>
                          <a:latin typeface="Arial Black" pitchFamily="34" charset="0"/>
                        </a:rPr>
                        <a:t>15 </a:t>
                      </a:r>
                      <a:r>
                        <a:rPr lang="en-US" sz="1400" b="1" dirty="0" err="1" smtClean="0">
                          <a:solidFill>
                            <a:schemeClr val="tx1"/>
                          </a:solidFill>
                          <a:latin typeface="Arial Black" pitchFamily="34" charset="0"/>
                        </a:rPr>
                        <a:t>Tahun</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c>
                  <a:txBody>
                    <a:bodyPr/>
                    <a:lstStyle/>
                    <a:p>
                      <a:pPr algn="ctr"/>
                      <a:r>
                        <a:rPr kumimoji="1" lang="en-US" sz="1400" b="1" kern="0" dirty="0" smtClean="0">
                          <a:solidFill>
                            <a:schemeClr val="tx1"/>
                          </a:solidFill>
                          <a:latin typeface="Arial Black" pitchFamily="34" charset="0"/>
                        </a:rPr>
                        <a:t>1976</a:t>
                      </a:r>
                      <a:endParaRPr lang="en-US" sz="1400" b="1" dirty="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400" b="1" kern="0" dirty="0" err="1" smtClean="0">
                          <a:solidFill>
                            <a:schemeClr val="tx1"/>
                          </a:solidFill>
                          <a:latin typeface="Arial Black" pitchFamily="34" charset="0"/>
                        </a:rPr>
                        <a:t>Beralih</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kepada</a:t>
                      </a:r>
                      <a:r>
                        <a:rPr kumimoji="1" lang="en-US" sz="1400" b="1" kern="0" dirty="0" smtClean="0">
                          <a:solidFill>
                            <a:schemeClr val="tx1"/>
                          </a:solidFill>
                          <a:latin typeface="Arial Black" pitchFamily="34" charset="0"/>
                        </a:rPr>
                        <a:t> </a:t>
                      </a:r>
                      <a:r>
                        <a:rPr kumimoji="1" lang="en-US" sz="1400" b="1" kern="0" dirty="0" err="1" smtClean="0">
                          <a:solidFill>
                            <a:schemeClr val="tx1"/>
                          </a:solidFill>
                          <a:latin typeface="Arial Black" pitchFamily="34" charset="0"/>
                        </a:rPr>
                        <a:t>keseragaman</a:t>
                      </a:r>
                      <a:endParaRPr lang="en-US" sz="1400" b="1" dirty="0" smtClean="0">
                        <a:solidFill>
                          <a:schemeClr val="tx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bg1"/>
                    </a:solidFill>
                  </a:tcPr>
                </a:tc>
              </a:tr>
              <a:tr h="481466">
                <a:tc>
                  <a:txBody>
                    <a:bodyPr/>
                    <a:lstStyle/>
                    <a:p>
                      <a:pPr algn="ctr"/>
                      <a:r>
                        <a:rPr lang="en-US" sz="1400" b="1" dirty="0" smtClean="0">
                          <a:solidFill>
                            <a:schemeClr val="bg1"/>
                          </a:solidFill>
                          <a:latin typeface="Arial Black" pitchFamily="34" charset="0"/>
                        </a:rPr>
                        <a:t>8.</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SSB</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1992-2002</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rowSpan="2">
                  <a:txBody>
                    <a:bodyPr/>
                    <a:lstStyle/>
                    <a:p>
                      <a:pPr algn="l"/>
                      <a:r>
                        <a:rPr lang="en-US" sz="1400" b="1" dirty="0" smtClean="0">
                          <a:solidFill>
                            <a:schemeClr val="bg1"/>
                          </a:solidFill>
                          <a:latin typeface="Arial Black" pitchFamily="34" charset="0"/>
                        </a:rPr>
                        <a:t>19 </a:t>
                      </a:r>
                      <a:r>
                        <a:rPr lang="en-US" sz="1400" b="1" dirty="0" err="1" smtClean="0">
                          <a:solidFill>
                            <a:schemeClr val="bg1"/>
                          </a:solidFill>
                          <a:latin typeface="Arial Black" pitchFamily="34" charset="0"/>
                        </a:rPr>
                        <a:t>Tahun</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rowSpan="2">
                  <a:txBody>
                    <a:bodyPr/>
                    <a:lstStyle/>
                    <a:p>
                      <a:pPr algn="l"/>
                      <a:r>
                        <a:rPr kumimoji="1" lang="en-US" sz="1400" b="1" kern="0" dirty="0" smtClean="0">
                          <a:solidFill>
                            <a:schemeClr val="bg1"/>
                          </a:solidFill>
                          <a:latin typeface="Arial Black" pitchFamily="34" charset="0"/>
                        </a:rPr>
                        <a:t>1992 – 2002</a:t>
                      </a:r>
                    </a:p>
                    <a:p>
                      <a:pPr algn="l"/>
                      <a:endParaRPr kumimoji="1" lang="en-US" sz="1400" b="1" kern="0" dirty="0" smtClean="0">
                        <a:solidFill>
                          <a:schemeClr val="bg1"/>
                        </a:solidFill>
                        <a:latin typeface="Arial Black" pitchFamily="34" charset="0"/>
                      </a:endParaRPr>
                    </a:p>
                    <a:p>
                      <a:pPr algn="l"/>
                      <a:r>
                        <a:rPr kumimoji="1" lang="en-US" sz="1400" b="1" kern="0" dirty="0" smtClean="0">
                          <a:solidFill>
                            <a:schemeClr val="bg1"/>
                          </a:solidFill>
                          <a:latin typeface="Arial Black" pitchFamily="34" charset="0"/>
                        </a:rPr>
                        <a:t>2002</a:t>
                      </a:r>
                      <a:r>
                        <a:rPr kumimoji="1" lang="en-US" sz="1400" b="1" kern="0" baseline="0" dirty="0" smtClean="0">
                          <a:solidFill>
                            <a:schemeClr val="bg1"/>
                          </a:solidFill>
                          <a:latin typeface="Arial Black" pitchFamily="34" charset="0"/>
                        </a:rPr>
                        <a:t> – 2011 </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rowSpan="2">
                  <a:txBody>
                    <a:bodyPr/>
                    <a:lstStyle/>
                    <a:p>
                      <a:r>
                        <a:rPr kumimoji="1" lang="en-US" sz="1400" b="1" kern="0" dirty="0" err="1" smtClean="0">
                          <a:solidFill>
                            <a:schemeClr val="bg1"/>
                          </a:solidFill>
                          <a:latin typeface="Arial Black" pitchFamily="34" charset="0"/>
                        </a:rPr>
                        <a:t>Saraan</a:t>
                      </a:r>
                      <a:r>
                        <a:rPr kumimoji="1" lang="en-US" sz="1400" b="1" kern="0" dirty="0" smtClean="0">
                          <a:solidFill>
                            <a:schemeClr val="bg1"/>
                          </a:solidFill>
                          <a:latin typeface="Arial Black" pitchFamily="34" charset="0"/>
                        </a:rPr>
                        <a:t> </a:t>
                      </a:r>
                      <a:r>
                        <a:rPr kumimoji="1" lang="en-US" sz="1400" b="1" kern="0" dirty="0" err="1" smtClean="0">
                          <a:solidFill>
                            <a:schemeClr val="bg1"/>
                          </a:solidFill>
                          <a:latin typeface="Arial Black" pitchFamily="34" charset="0"/>
                        </a:rPr>
                        <a:t>fleksibel</a:t>
                      </a:r>
                      <a:endParaRPr lang="en-US" sz="1400" b="1" baseline="0" dirty="0" smtClean="0">
                        <a:solidFill>
                          <a:schemeClr val="bg1"/>
                        </a:solidFill>
                        <a:latin typeface="Arial Black" pitchFamily="34" charset="0"/>
                      </a:endParaRPr>
                    </a:p>
                    <a:p>
                      <a:endParaRPr lang="en-US" sz="1400" b="1" baseline="0" dirty="0" smtClean="0">
                        <a:solidFill>
                          <a:schemeClr val="bg1"/>
                        </a:solidFill>
                        <a:latin typeface="Arial Black" pitchFamily="34" charset="0"/>
                      </a:endParaRPr>
                    </a:p>
                    <a:p>
                      <a:r>
                        <a:rPr kumimoji="1" lang="en-US" sz="1400" b="1" kern="0" dirty="0" err="1" smtClean="0">
                          <a:solidFill>
                            <a:schemeClr val="bg1"/>
                          </a:solidFill>
                          <a:latin typeface="Arial Black" pitchFamily="34" charset="0"/>
                        </a:rPr>
                        <a:t>Saraan</a:t>
                      </a:r>
                      <a:r>
                        <a:rPr kumimoji="1" lang="en-US" sz="1400" b="1" kern="0" dirty="0" smtClean="0">
                          <a:solidFill>
                            <a:schemeClr val="bg1"/>
                          </a:solidFill>
                          <a:latin typeface="Arial Black" pitchFamily="34" charset="0"/>
                        </a:rPr>
                        <a:t> </a:t>
                      </a:r>
                      <a:r>
                        <a:rPr kumimoji="1" lang="en-US" sz="1400" b="1" kern="0" dirty="0" err="1" smtClean="0">
                          <a:solidFill>
                            <a:schemeClr val="bg1"/>
                          </a:solidFill>
                          <a:latin typeface="Arial Black" pitchFamily="34" charset="0"/>
                        </a:rPr>
                        <a:t>berteraskan</a:t>
                      </a:r>
                      <a:r>
                        <a:rPr kumimoji="1" lang="en-US" sz="1400" b="1" kern="0" dirty="0" smtClean="0">
                          <a:solidFill>
                            <a:schemeClr val="bg1"/>
                          </a:solidFill>
                          <a:latin typeface="Arial Black" pitchFamily="34" charset="0"/>
                        </a:rPr>
                        <a:t> </a:t>
                      </a:r>
                      <a:r>
                        <a:rPr kumimoji="1" lang="en-US" sz="1400" b="1" kern="0" dirty="0" err="1" smtClean="0">
                          <a:solidFill>
                            <a:schemeClr val="bg1"/>
                          </a:solidFill>
                          <a:latin typeface="Arial Black" pitchFamily="34" charset="0"/>
                        </a:rPr>
                        <a:t>pekerja</a:t>
                      </a:r>
                      <a:r>
                        <a:rPr kumimoji="1" lang="en-US" sz="1400" b="1" kern="0" dirty="0" smtClean="0">
                          <a:solidFill>
                            <a:schemeClr val="bg1"/>
                          </a:solidFill>
                          <a:latin typeface="Arial Black" pitchFamily="34" charset="0"/>
                        </a:rPr>
                        <a:t> </a:t>
                      </a:r>
                      <a:r>
                        <a:rPr kumimoji="1" lang="en-US" sz="1400" b="1" kern="0" dirty="0" err="1" smtClean="0">
                          <a:solidFill>
                            <a:schemeClr val="bg1"/>
                          </a:solidFill>
                          <a:latin typeface="Arial Black" pitchFamily="34" charset="0"/>
                        </a:rPr>
                        <a:t>berilmu</a:t>
                      </a:r>
                      <a:r>
                        <a:rPr kumimoji="1" lang="en-US" sz="1400" b="1" kern="0" dirty="0" smtClean="0">
                          <a:solidFill>
                            <a:schemeClr val="bg1"/>
                          </a:solidFill>
                          <a:latin typeface="Arial Black" pitchFamily="34" charset="0"/>
                        </a:rPr>
                        <a:t> &amp;  </a:t>
                      </a:r>
                      <a:r>
                        <a:rPr kumimoji="1" lang="en-US" sz="1400" b="1" kern="0" dirty="0" err="1" smtClean="0">
                          <a:solidFill>
                            <a:schemeClr val="bg1"/>
                          </a:solidFill>
                          <a:latin typeface="Arial Black" pitchFamily="34" charset="0"/>
                        </a:rPr>
                        <a:t>kompetensi</a:t>
                      </a:r>
                      <a:endParaRPr lang="en-US" sz="1400" b="1" dirty="0" smtClean="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r>
              <a:tr h="492492">
                <a:tc>
                  <a:txBody>
                    <a:bodyPr/>
                    <a:lstStyle/>
                    <a:p>
                      <a:pPr algn="ctr"/>
                      <a:r>
                        <a:rPr lang="en-US" sz="1400" b="1" dirty="0" smtClean="0">
                          <a:solidFill>
                            <a:schemeClr val="bg1"/>
                          </a:solidFill>
                          <a:latin typeface="Arial Black" pitchFamily="34" charset="0"/>
                        </a:rPr>
                        <a:t>9.</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SSM</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a:txBody>
                    <a:bodyPr/>
                    <a:lstStyle/>
                    <a:p>
                      <a:pPr algn="ctr"/>
                      <a:r>
                        <a:rPr lang="en-US" sz="1400" b="1" dirty="0" smtClean="0">
                          <a:solidFill>
                            <a:schemeClr val="bg1"/>
                          </a:solidFill>
                          <a:latin typeface="Arial Black" pitchFamily="34" charset="0"/>
                        </a:rPr>
                        <a:t>2002-2011</a:t>
                      </a:r>
                      <a:endParaRPr lang="en-US" sz="1400" b="1" dirty="0">
                        <a:solidFill>
                          <a:schemeClr val="bg1"/>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1">
                        <a:lumMod val="75000"/>
                      </a:schemeClr>
                    </a:solidFill>
                  </a:tcPr>
                </a:tc>
                <a:tc vMerge="1">
                  <a:txBody>
                    <a:bodyPr/>
                    <a:lstStyle/>
                    <a:p>
                      <a:endParaRPr lang="en-US" sz="1600" b="1" dirty="0"/>
                    </a:p>
                  </a:txBody>
                  <a:tcPr/>
                </a:tc>
                <a:tc vMerge="1">
                  <a:txBody>
                    <a:bodyPr/>
                    <a:lstStyle/>
                    <a:p>
                      <a:endParaRPr lang="en-US"/>
                    </a:p>
                  </a:txBody>
                  <a:tcPr/>
                </a:tc>
                <a:tc vMerge="1">
                  <a:txBody>
                    <a:bodyPr/>
                    <a:lstStyle/>
                    <a:p>
                      <a:endParaRPr lang="en-US" sz="1600" b="1" dirty="0" smtClean="0"/>
                    </a:p>
                  </a:txBody>
                  <a:tcPr/>
                </a:tc>
              </a:tr>
              <a:tr h="676649">
                <a:tc>
                  <a:txBody>
                    <a:bodyPr/>
                    <a:lstStyle/>
                    <a:p>
                      <a:pPr algn="ctr"/>
                      <a:r>
                        <a:rPr lang="en-US" sz="1400" b="1" dirty="0" smtClean="0">
                          <a:solidFill>
                            <a:schemeClr val="bg2">
                              <a:lumMod val="10000"/>
                            </a:schemeClr>
                          </a:solidFill>
                          <a:latin typeface="Arial Black" pitchFamily="34" charset="0"/>
                        </a:rPr>
                        <a:t>10.</a:t>
                      </a:r>
                      <a:endParaRPr lang="en-US" sz="1400" b="1" dirty="0">
                        <a:solidFill>
                          <a:schemeClr val="bg2">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c>
                  <a:txBody>
                    <a:bodyPr/>
                    <a:lstStyle/>
                    <a:p>
                      <a:pPr algn="ctr"/>
                      <a:r>
                        <a:rPr lang="en-US" sz="1400" b="1" dirty="0" smtClean="0">
                          <a:solidFill>
                            <a:schemeClr val="bg2">
                              <a:lumMod val="10000"/>
                            </a:schemeClr>
                          </a:solidFill>
                          <a:latin typeface="Arial Black" pitchFamily="34" charset="0"/>
                        </a:rPr>
                        <a:t>SBPA</a:t>
                      </a:r>
                      <a:endParaRPr lang="en-US" sz="1400" b="1" dirty="0">
                        <a:solidFill>
                          <a:schemeClr val="bg2">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c>
                  <a:txBody>
                    <a:bodyPr/>
                    <a:lstStyle/>
                    <a:p>
                      <a:pPr algn="ctr"/>
                      <a:r>
                        <a:rPr lang="en-US" sz="1400" b="1" dirty="0" smtClean="0">
                          <a:solidFill>
                            <a:schemeClr val="bg2">
                              <a:lumMod val="10000"/>
                            </a:schemeClr>
                          </a:solidFill>
                          <a:latin typeface="Arial Black" pitchFamily="34" charset="0"/>
                        </a:rPr>
                        <a:t>2012</a:t>
                      </a:r>
                      <a:r>
                        <a:rPr lang="en-US" sz="1400" b="1" baseline="0" dirty="0" smtClean="0">
                          <a:solidFill>
                            <a:schemeClr val="bg2">
                              <a:lumMod val="10000"/>
                            </a:schemeClr>
                          </a:solidFill>
                          <a:latin typeface="Arial Black" pitchFamily="34" charset="0"/>
                        </a:rPr>
                        <a:t>-2020</a:t>
                      </a:r>
                      <a:endParaRPr lang="en-US" sz="1400" b="1" dirty="0">
                        <a:solidFill>
                          <a:schemeClr val="bg2">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c>
                  <a:txBody>
                    <a:bodyPr/>
                    <a:lstStyle/>
                    <a:p>
                      <a:pPr algn="ctr"/>
                      <a:r>
                        <a:rPr lang="en-US" sz="1400" b="1" dirty="0" smtClean="0">
                          <a:solidFill>
                            <a:schemeClr val="bg2">
                              <a:lumMod val="10000"/>
                            </a:schemeClr>
                          </a:solidFill>
                          <a:latin typeface="Arial Black" pitchFamily="34" charset="0"/>
                        </a:rPr>
                        <a:t>8 </a:t>
                      </a:r>
                      <a:r>
                        <a:rPr lang="en-US" sz="1400" b="1" dirty="0" err="1" smtClean="0">
                          <a:solidFill>
                            <a:schemeClr val="bg2">
                              <a:lumMod val="10000"/>
                            </a:schemeClr>
                          </a:solidFill>
                          <a:latin typeface="Arial Black" pitchFamily="34" charset="0"/>
                        </a:rPr>
                        <a:t>Tahun</a:t>
                      </a:r>
                      <a:endParaRPr lang="en-US" sz="1400" b="1" dirty="0">
                        <a:solidFill>
                          <a:schemeClr val="bg2">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c>
                  <a:txBody>
                    <a:bodyPr/>
                    <a:lstStyle/>
                    <a:p>
                      <a:pPr algn="ctr"/>
                      <a:endParaRPr lang="en-US" sz="1400" b="1" dirty="0">
                        <a:solidFill>
                          <a:schemeClr val="bg2">
                            <a:lumMod val="10000"/>
                          </a:schemeClr>
                        </a:solidFill>
                        <a:latin typeface="Arial Black" pitchFamily="34" charset="0"/>
                      </a:endParaRP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c>
                  <a:txBody>
                    <a:bodyPr/>
                    <a:lstStyle/>
                    <a:p>
                      <a:r>
                        <a:rPr lang="en-US" sz="1400" b="1" baseline="0" dirty="0" smtClean="0">
                          <a:solidFill>
                            <a:schemeClr val="bg2">
                              <a:lumMod val="10000"/>
                            </a:schemeClr>
                          </a:solidFill>
                          <a:latin typeface="Arial Black" pitchFamily="34" charset="0"/>
                        </a:rPr>
                        <a:t>NKRA, NKEA, RMK-10 &amp; </a:t>
                      </a:r>
                    </a:p>
                    <a:p>
                      <a:r>
                        <a:rPr lang="en-US" sz="1400" b="1" dirty="0" err="1" smtClean="0">
                          <a:solidFill>
                            <a:schemeClr val="bg2">
                              <a:lumMod val="10000"/>
                            </a:schemeClr>
                          </a:solidFill>
                          <a:latin typeface="Arial Black" pitchFamily="34" charset="0"/>
                        </a:rPr>
                        <a:t>Perkhidmatan</a:t>
                      </a:r>
                      <a:r>
                        <a:rPr lang="en-US" sz="1400" b="1" dirty="0" smtClean="0">
                          <a:solidFill>
                            <a:schemeClr val="bg2">
                              <a:lumMod val="10000"/>
                            </a:schemeClr>
                          </a:solidFill>
                          <a:latin typeface="Arial Black" pitchFamily="34" charset="0"/>
                        </a:rPr>
                        <a:t> </a:t>
                      </a:r>
                      <a:r>
                        <a:rPr lang="en-US" sz="1400" b="1" dirty="0" err="1" smtClean="0">
                          <a:solidFill>
                            <a:schemeClr val="bg2">
                              <a:lumMod val="10000"/>
                            </a:schemeClr>
                          </a:solidFill>
                          <a:latin typeface="Arial Black" pitchFamily="34" charset="0"/>
                        </a:rPr>
                        <a:t>Awam</a:t>
                      </a:r>
                      <a:r>
                        <a:rPr lang="en-US" sz="1400" b="1" dirty="0" smtClean="0">
                          <a:solidFill>
                            <a:schemeClr val="bg2">
                              <a:lumMod val="10000"/>
                            </a:schemeClr>
                          </a:solidFill>
                          <a:latin typeface="Arial Black" pitchFamily="34" charset="0"/>
                        </a:rPr>
                        <a:t> </a:t>
                      </a:r>
                      <a:r>
                        <a:rPr lang="en-US" sz="1400" b="1" dirty="0" err="1" smtClean="0">
                          <a:solidFill>
                            <a:schemeClr val="bg2">
                              <a:lumMod val="10000"/>
                            </a:schemeClr>
                          </a:solidFill>
                          <a:latin typeface="Arial Black" pitchFamily="34" charset="0"/>
                        </a:rPr>
                        <a:t>Kejat</a:t>
                      </a:r>
                      <a:r>
                        <a:rPr lang="en-US" sz="1400" b="1" dirty="0" smtClean="0">
                          <a:solidFill>
                            <a:schemeClr val="bg2">
                              <a:lumMod val="10000"/>
                            </a:schemeClr>
                          </a:solidFill>
                          <a:latin typeface="Arial Black" pitchFamily="34" charset="0"/>
                        </a:rPr>
                        <a:t> </a:t>
                      </a:r>
                    </a:p>
                  </a:txBody>
                  <a:tcPr anchor="ctr">
                    <a:lnL w="38100" cap="flat" cmpd="sng" algn="ctr">
                      <a:solidFill>
                        <a:srgbClr val="7030A0"/>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accent5">
                        <a:lumMod val="75000"/>
                      </a:schemeClr>
                    </a:solidFill>
                  </a:tcPr>
                </a:tc>
              </a:tr>
            </a:tbl>
          </a:graphicData>
        </a:graphic>
      </p:graphicFrame>
      <p:sp>
        <p:nvSpPr>
          <p:cNvPr id="5195" name="Right Brace 12"/>
          <p:cNvSpPr>
            <a:spLocks/>
          </p:cNvSpPr>
          <p:nvPr/>
        </p:nvSpPr>
        <p:spPr bwMode="auto">
          <a:xfrm>
            <a:off x="3257550" y="4964113"/>
            <a:ext cx="344488" cy="903287"/>
          </a:xfrm>
          <a:prstGeom prst="rightBrace">
            <a:avLst>
              <a:gd name="adj1" fmla="val 57031"/>
              <a:gd name="adj2" fmla="val 50000"/>
            </a:avLst>
          </a:prstGeom>
          <a:noFill/>
          <a:ln w="38100" algn="ctr">
            <a:solidFill>
              <a:srgbClr val="FFFF00"/>
            </a:solidFill>
            <a:round/>
            <a:headEnd/>
            <a:tailEnd/>
          </a:ln>
        </p:spPr>
        <p:txBody>
          <a:bodyPr lIns="96989" tIns="48495" rIns="96989" bIns="48495"/>
          <a:lstStyle/>
          <a:p>
            <a:pPr eaLnBrk="0" hangingPunct="0">
              <a:spcBef>
                <a:spcPct val="30000"/>
              </a:spcBef>
            </a:pPr>
            <a:endParaRPr kumimoji="1" lang="ms-MY" sz="1200" b="0">
              <a:latin typeface="Times New Roman" pitchFamily="18" charset="0"/>
            </a:endParaRPr>
          </a:p>
        </p:txBody>
      </p:sp>
      <p:sp>
        <p:nvSpPr>
          <p:cNvPr id="10316" name="Right Brace 13"/>
          <p:cNvSpPr>
            <a:spLocks/>
          </p:cNvSpPr>
          <p:nvPr/>
        </p:nvSpPr>
        <p:spPr bwMode="auto">
          <a:xfrm>
            <a:off x="4495800" y="1752600"/>
            <a:ext cx="609600" cy="2590800"/>
          </a:xfrm>
          <a:prstGeom prst="rightBrace">
            <a:avLst>
              <a:gd name="adj1" fmla="val 31296"/>
              <a:gd name="adj2" fmla="val 50000"/>
            </a:avLst>
          </a:prstGeom>
          <a:noFill/>
          <a:ln w="38100" algn="ctr">
            <a:solidFill>
              <a:schemeClr val="accent6">
                <a:lumMod val="75000"/>
              </a:schemeClr>
            </a:solidFill>
            <a:round/>
            <a:headEnd/>
            <a:tailEnd/>
          </a:ln>
        </p:spPr>
        <p:txBody>
          <a:bodyPr lIns="96989" tIns="48495" rIns="96989" bIns="48495"/>
          <a:lstStyle/>
          <a:p>
            <a:pPr eaLnBrk="0" hangingPunct="0">
              <a:spcBef>
                <a:spcPct val="30000"/>
              </a:spcBef>
              <a:defRPr/>
            </a:pPr>
            <a:endParaRPr kumimoji="1" lang="en-US" sz="1200" b="0">
              <a:latin typeface="Times New Roman" pitchFamily="18" charset="0"/>
              <a:cs typeface="Arial" pitchFamily="34" charset="0"/>
            </a:endParaRPr>
          </a:p>
        </p:txBody>
      </p:sp>
      <p:sp>
        <p:nvSpPr>
          <p:cNvPr id="9" name="Text Box 5"/>
          <p:cNvSpPr txBox="1">
            <a:spLocks noChangeArrowheads="1"/>
          </p:cNvSpPr>
          <p:nvPr/>
        </p:nvSpPr>
        <p:spPr bwMode="auto">
          <a:xfrm>
            <a:off x="573088" y="88900"/>
            <a:ext cx="8081962" cy="60960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lIns="103163" tIns="51581" rIns="103163" bIns="51581"/>
          <a:lstStyle/>
          <a:p>
            <a:pPr algn="ctr" fontAlgn="auto">
              <a:spcBef>
                <a:spcPts val="600"/>
              </a:spcBef>
              <a:spcAft>
                <a:spcPts val="600"/>
              </a:spcAft>
              <a:defRPr/>
            </a:pPr>
            <a:r>
              <a:rPr lang="en-US" sz="2800" dirty="0">
                <a:solidFill>
                  <a:srgbClr val="FFFF00"/>
                </a:solidFill>
                <a:latin typeface="Arial" pitchFamily="34" charset="0"/>
                <a:cs typeface="Arial" pitchFamily="34" charset="0"/>
              </a:rPr>
              <a:t>SEJARAH &amp; ANALISIS SISTEM SARAAN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txBox="1">
            <a:spLocks noGrp="1"/>
          </p:cNvSpPr>
          <p:nvPr/>
        </p:nvSpPr>
        <p:spPr bwMode="auto">
          <a:xfrm>
            <a:off x="7010400" y="6492875"/>
            <a:ext cx="2133600" cy="365125"/>
          </a:xfrm>
          <a:prstGeom prst="rect">
            <a:avLst/>
          </a:prstGeom>
          <a:noFill/>
          <a:ln w="9525">
            <a:noFill/>
            <a:miter lim="800000"/>
            <a:headEnd/>
            <a:tailEnd/>
          </a:ln>
        </p:spPr>
        <p:txBody>
          <a:bodyPr anchor="ctr"/>
          <a:lstStyle/>
          <a:p>
            <a:pPr algn="r"/>
            <a:fld id="{737A74A3-00DF-4C55-B526-87B3EB68F288}" type="slidenum">
              <a:rPr lang="en-US" sz="1200">
                <a:solidFill>
                  <a:srgbClr val="FFFF00"/>
                </a:solidFill>
              </a:rPr>
              <a:pPr algn="r"/>
              <a:t>4</a:t>
            </a:fld>
            <a:endParaRPr lang="en-US" sz="1200">
              <a:solidFill>
                <a:srgbClr val="FFFF00"/>
              </a:solidFill>
            </a:endParaRPr>
          </a:p>
        </p:txBody>
      </p:sp>
      <p:sp>
        <p:nvSpPr>
          <p:cNvPr id="4" name="Text Box 5"/>
          <p:cNvSpPr txBox="1">
            <a:spLocks noChangeArrowheads="1"/>
          </p:cNvSpPr>
          <p:nvPr/>
        </p:nvSpPr>
        <p:spPr bwMode="auto">
          <a:xfrm>
            <a:off x="533400" y="457200"/>
            <a:ext cx="8077200" cy="914400"/>
          </a:xfrm>
          <a:prstGeom prst="rect">
            <a:avLst/>
          </a:prstGeom>
          <a:noFill/>
          <a:ln>
            <a:noFill/>
            <a:headEnd/>
            <a:tailEnd/>
          </a:ln>
        </p:spPr>
        <p:style>
          <a:lnRef idx="1">
            <a:schemeClr val="accent1"/>
          </a:lnRef>
          <a:fillRef idx="2">
            <a:schemeClr val="accent1"/>
          </a:fillRef>
          <a:effectRef idx="1">
            <a:schemeClr val="accent1"/>
          </a:effectRef>
          <a:fontRef idx="minor">
            <a:schemeClr val="dk1"/>
          </a:fontRef>
        </p:style>
        <p:txBody>
          <a:bodyPr lIns="103163" tIns="51581" rIns="103163" bIns="51581"/>
          <a:lstStyle/>
          <a:p>
            <a:pPr algn="ctr" fontAlgn="auto">
              <a:spcBef>
                <a:spcPts val="600"/>
              </a:spcBef>
              <a:spcAft>
                <a:spcPts val="600"/>
              </a:spcAft>
              <a:defRPr/>
            </a:pPr>
            <a:r>
              <a:rPr lang="en-US" sz="2400">
                <a:solidFill>
                  <a:srgbClr val="FFFF00"/>
                </a:solidFill>
                <a:latin typeface="Arial" pitchFamily="34" charset="0"/>
                <a:cs typeface="Arial" pitchFamily="34" charset="0"/>
              </a:rPr>
              <a:t>PETIKAN UCAPAN PERDANA MENTERI SEMASA MESYUARAT JEMAAH MENTERI</a:t>
            </a:r>
            <a:endParaRPr lang="en-US" sz="2400" dirty="0">
              <a:solidFill>
                <a:srgbClr val="FFFF00"/>
              </a:solidFill>
              <a:latin typeface="Arial" pitchFamily="34" charset="0"/>
              <a:cs typeface="Arial" pitchFamily="34" charset="0"/>
            </a:endParaRPr>
          </a:p>
        </p:txBody>
      </p:sp>
      <p:sp>
        <p:nvSpPr>
          <p:cNvPr id="6148" name="Rectangle 1"/>
          <p:cNvSpPr>
            <a:spLocks noChangeArrowheads="1"/>
          </p:cNvSpPr>
          <p:nvPr/>
        </p:nvSpPr>
        <p:spPr bwMode="auto">
          <a:xfrm>
            <a:off x="457200" y="1789113"/>
            <a:ext cx="8077200" cy="4154487"/>
          </a:xfrm>
          <a:prstGeom prst="rect">
            <a:avLst/>
          </a:prstGeom>
          <a:noFill/>
          <a:ln w="9525">
            <a:noFill/>
            <a:miter lim="800000"/>
            <a:headEnd/>
            <a:tailEnd/>
          </a:ln>
        </p:spPr>
        <p:txBody>
          <a:bodyPr anchor="ctr">
            <a:spAutoFit/>
          </a:bodyPr>
          <a:lstStyle/>
          <a:p>
            <a:pPr marL="0" lvl="1" algn="just"/>
            <a:r>
              <a:rPr lang="ms-MY" sz="2400">
                <a:solidFill>
                  <a:schemeClr val="bg1"/>
                </a:solidFill>
                <a:cs typeface="Times New Roman" pitchFamily="18" charset="0"/>
              </a:rPr>
              <a:t>“bahawa </a:t>
            </a:r>
            <a:r>
              <a:rPr lang="ms-MY" sz="2400">
                <a:solidFill>
                  <a:srgbClr val="FFFF00"/>
                </a:solidFill>
                <a:cs typeface="Times New Roman" pitchFamily="18" charset="0"/>
              </a:rPr>
              <a:t>pelaksanaan SBPA </a:t>
            </a:r>
            <a:r>
              <a:rPr lang="ms-MY" sz="2400">
                <a:solidFill>
                  <a:schemeClr val="bg1"/>
                </a:solidFill>
                <a:cs typeface="Times New Roman" pitchFamily="18" charset="0"/>
              </a:rPr>
              <a:t>hendaklah </a:t>
            </a:r>
            <a:r>
              <a:rPr lang="ms-MY" sz="2400">
                <a:solidFill>
                  <a:srgbClr val="FFFF00"/>
                </a:solidFill>
                <a:cs typeface="Times New Roman" pitchFamily="18" charset="0"/>
              </a:rPr>
              <a:t>dikaitkan dengan peningkatan dalam produktiviti &amp; inovasi </a:t>
            </a:r>
            <a:r>
              <a:rPr lang="ms-MY" sz="2400">
                <a:solidFill>
                  <a:schemeClr val="bg1"/>
                </a:solidFill>
                <a:cs typeface="Times New Roman" pitchFamily="18" charset="0"/>
              </a:rPr>
              <a:t>Perkhidmatan Awam. Ini kerana impak pelaksanaan GTP tidak akan terhasil sekiranya produktiviti dan inovasi tidak diberi penekanan. Sehubungan ini, adalah menjadi tanggungjawab setiap Ketua Setiausaha Kementerian &amp; Ketua Perkhidmatan untuk </a:t>
            </a:r>
            <a:r>
              <a:rPr lang="ms-MY" sz="2400">
                <a:solidFill>
                  <a:srgbClr val="FFFF00"/>
                </a:solidFill>
                <a:cs typeface="Times New Roman" pitchFamily="18" charset="0"/>
              </a:rPr>
              <a:t>memastikan berlaku lonjakan yang nyata &amp; bukan </a:t>
            </a:r>
            <a:r>
              <a:rPr lang="ms-MY" sz="2400" i="1">
                <a:solidFill>
                  <a:srgbClr val="FFFF00"/>
                </a:solidFill>
                <a:cs typeface="Times New Roman" pitchFamily="18" charset="0"/>
              </a:rPr>
              <a:t>incremental</a:t>
            </a:r>
            <a:r>
              <a:rPr lang="ms-MY" sz="2400">
                <a:solidFill>
                  <a:srgbClr val="FFFF00"/>
                </a:solidFill>
                <a:cs typeface="Times New Roman" pitchFamily="18" charset="0"/>
              </a:rPr>
              <a:t> dalam peningkatan prestasi, produktiviti &amp; inovasi </a:t>
            </a:r>
            <a:r>
              <a:rPr lang="ms-MY" sz="2400">
                <a:solidFill>
                  <a:schemeClr val="bg1"/>
                </a:solidFill>
                <a:cs typeface="Times New Roman" pitchFamily="18" charset="0"/>
              </a:rPr>
              <a:t>organisasi masing-masing melalui pendekatan secara</a:t>
            </a:r>
            <a:r>
              <a:rPr lang="ms-MY" sz="2400">
                <a:solidFill>
                  <a:srgbClr val="FFFF00"/>
                </a:solidFill>
                <a:cs typeface="Times New Roman" pitchFamily="18" charset="0"/>
              </a:rPr>
              <a:t> </a:t>
            </a:r>
            <a:r>
              <a:rPr lang="ms-MY" sz="2400" i="1">
                <a:solidFill>
                  <a:srgbClr val="FFFF00"/>
                </a:solidFill>
                <a:cs typeface="Times New Roman" pitchFamily="18" charset="0"/>
              </a:rPr>
              <a:t>conscious...</a:t>
            </a:r>
            <a:r>
              <a:rPr lang="ms-MY" sz="2400">
                <a:solidFill>
                  <a:schemeClr val="bg1"/>
                </a:solidFill>
                <a:cs typeface="Times New Roman" pitchFamily="18" charset="0"/>
              </a:rPr>
              <a:t>”</a:t>
            </a:r>
            <a:endParaRPr lang="ms-MY" sz="3200">
              <a:solidFill>
                <a:schemeClr val="bg1"/>
              </a:solidFill>
              <a:cs typeface="Times New Roman" pitchFamily="18" charset="0"/>
            </a:endParaRPr>
          </a:p>
        </p:txBody>
      </p:sp>
      <p:sp>
        <p:nvSpPr>
          <p:cNvPr id="6149" name="Rectangle 7"/>
          <p:cNvSpPr>
            <a:spLocks noChangeArrowheads="1"/>
          </p:cNvSpPr>
          <p:nvPr/>
        </p:nvSpPr>
        <p:spPr bwMode="auto">
          <a:xfrm>
            <a:off x="6391275" y="6083300"/>
            <a:ext cx="2190750" cy="366713"/>
          </a:xfrm>
          <a:prstGeom prst="rect">
            <a:avLst/>
          </a:prstGeom>
          <a:noFill/>
          <a:ln w="9525">
            <a:noFill/>
            <a:miter lim="800000"/>
            <a:headEnd/>
            <a:tailEnd/>
          </a:ln>
        </p:spPr>
        <p:txBody>
          <a:bodyPr wrap="none">
            <a:spAutoFit/>
          </a:bodyPr>
          <a:lstStyle/>
          <a:p>
            <a:r>
              <a:rPr lang="en-US">
                <a:solidFill>
                  <a:srgbClr val="FFFF00"/>
                </a:solidFill>
              </a:rPr>
              <a:t>11 November 2011</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0" y="-609600"/>
          <a:ext cx="93726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ounded Rectangle 16"/>
          <p:cNvSpPr/>
          <p:nvPr/>
        </p:nvSpPr>
        <p:spPr>
          <a:xfrm>
            <a:off x="228600" y="4648200"/>
            <a:ext cx="4114800" cy="685800"/>
          </a:xfrm>
          <a:prstGeom prst="roundRect">
            <a:avLst/>
          </a:prstGeom>
          <a:solidFill>
            <a:srgbClr val="FF33C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sp3d extrusionH="57150">
              <a:bevelT w="38100" h="38100"/>
            </a:sp3d>
          </a:bodyPr>
          <a:lstStyle/>
          <a:p>
            <a:pPr fontAlgn="auto">
              <a:spcBef>
                <a:spcPts val="0"/>
              </a:spcBef>
              <a:spcAft>
                <a:spcPts val="0"/>
              </a:spcAft>
              <a:defRPr/>
            </a:pPr>
            <a:r>
              <a:rPr lang="en-US" dirty="0" err="1">
                <a:solidFill>
                  <a:schemeClr val="bg1"/>
                </a:solidFill>
                <a:latin typeface="Arial "/>
              </a:rPr>
              <a:t>Budaya</a:t>
            </a:r>
            <a:r>
              <a:rPr lang="en-US" dirty="0">
                <a:solidFill>
                  <a:schemeClr val="bg1"/>
                </a:solidFill>
                <a:latin typeface="Arial "/>
              </a:rPr>
              <a:t> </a:t>
            </a:r>
            <a:r>
              <a:rPr lang="en-US" dirty="0" err="1">
                <a:solidFill>
                  <a:schemeClr val="bg1"/>
                </a:solidFill>
                <a:latin typeface="Arial "/>
              </a:rPr>
              <a:t>ketepatan</a:t>
            </a:r>
            <a:r>
              <a:rPr lang="en-US" dirty="0">
                <a:solidFill>
                  <a:schemeClr val="bg1"/>
                </a:solidFill>
                <a:latin typeface="Arial "/>
              </a:rPr>
              <a:t> &amp; </a:t>
            </a:r>
            <a:r>
              <a:rPr lang="en-US" dirty="0" err="1">
                <a:solidFill>
                  <a:schemeClr val="bg1"/>
                </a:solidFill>
                <a:latin typeface="Arial "/>
              </a:rPr>
              <a:t>prestasi</a:t>
            </a:r>
            <a:r>
              <a:rPr lang="en-US" dirty="0">
                <a:solidFill>
                  <a:schemeClr val="bg1"/>
                </a:solidFill>
                <a:latin typeface="Arial "/>
              </a:rPr>
              <a:t> </a:t>
            </a:r>
            <a:r>
              <a:rPr lang="en-US" dirty="0" err="1">
                <a:solidFill>
                  <a:schemeClr val="bg1"/>
                </a:solidFill>
                <a:latin typeface="Arial "/>
              </a:rPr>
              <a:t>tinggi</a:t>
            </a:r>
            <a:endParaRPr lang="en-US" dirty="0">
              <a:solidFill>
                <a:schemeClr val="bg1"/>
              </a:solidFill>
              <a:latin typeface="Arial "/>
            </a:endParaRPr>
          </a:p>
        </p:txBody>
      </p:sp>
      <p:sp>
        <p:nvSpPr>
          <p:cNvPr id="18" name="Rounded Rectangle 17"/>
          <p:cNvSpPr/>
          <p:nvPr/>
        </p:nvSpPr>
        <p:spPr>
          <a:xfrm>
            <a:off x="228600" y="5486400"/>
            <a:ext cx="4114800" cy="685800"/>
          </a:xfrm>
          <a:prstGeom prst="roundRect">
            <a:avLst/>
          </a:prstGeom>
          <a:solidFill>
            <a:srgbClr val="FF33C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sp3d extrusionH="57150">
              <a:bevelT w="38100" h="38100"/>
            </a:sp3d>
          </a:bodyPr>
          <a:lstStyle/>
          <a:p>
            <a:pPr marL="231775" indent="-231775" algn="ctr" fontAlgn="auto">
              <a:spcBef>
                <a:spcPts val="0"/>
              </a:spcBef>
              <a:spcAft>
                <a:spcPts val="0"/>
              </a:spcAft>
              <a:defRPr/>
            </a:pPr>
            <a:r>
              <a:rPr lang="en-US" dirty="0">
                <a:solidFill>
                  <a:schemeClr val="bg1"/>
                </a:solidFill>
                <a:latin typeface="Arial "/>
              </a:rPr>
              <a:t>Modal </a:t>
            </a:r>
            <a:r>
              <a:rPr lang="en-US" dirty="0" err="1">
                <a:solidFill>
                  <a:schemeClr val="bg1"/>
                </a:solidFill>
                <a:latin typeface="Arial "/>
              </a:rPr>
              <a:t>insan</a:t>
            </a:r>
            <a:r>
              <a:rPr lang="en-US" dirty="0">
                <a:solidFill>
                  <a:schemeClr val="bg1"/>
                </a:solidFill>
                <a:latin typeface="Arial "/>
              </a:rPr>
              <a:t> </a:t>
            </a:r>
            <a:r>
              <a:rPr lang="en-US" dirty="0" err="1">
                <a:solidFill>
                  <a:schemeClr val="bg1"/>
                </a:solidFill>
                <a:latin typeface="Arial "/>
              </a:rPr>
              <a:t>aset</a:t>
            </a:r>
            <a:r>
              <a:rPr lang="en-US" dirty="0">
                <a:solidFill>
                  <a:schemeClr val="bg1"/>
                </a:solidFill>
                <a:latin typeface="Arial "/>
              </a:rPr>
              <a:t> </a:t>
            </a:r>
            <a:r>
              <a:rPr lang="en-US" dirty="0" err="1">
                <a:solidFill>
                  <a:schemeClr val="bg1"/>
                </a:solidFill>
                <a:latin typeface="Arial "/>
              </a:rPr>
              <a:t>penting</a:t>
            </a:r>
            <a:endParaRPr lang="en-US" dirty="0">
              <a:solidFill>
                <a:schemeClr val="bg1"/>
              </a:solidFill>
              <a:latin typeface="Arial "/>
            </a:endParaRPr>
          </a:p>
        </p:txBody>
      </p:sp>
      <p:sp>
        <p:nvSpPr>
          <p:cNvPr id="19" name="Rounded Rectangle 18"/>
          <p:cNvSpPr/>
          <p:nvPr/>
        </p:nvSpPr>
        <p:spPr>
          <a:xfrm>
            <a:off x="5257800" y="4648200"/>
            <a:ext cx="3581400" cy="685800"/>
          </a:xfrm>
          <a:prstGeom prst="roundRect">
            <a:avLst/>
          </a:prstGeom>
          <a:solidFill>
            <a:srgbClr val="9900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sp3d extrusionH="57150">
              <a:bevelT w="38100" h="38100"/>
            </a:sp3d>
          </a:bodyPr>
          <a:lstStyle/>
          <a:p>
            <a:pPr marL="231775" indent="-231775" fontAlgn="auto">
              <a:spcBef>
                <a:spcPts val="0"/>
              </a:spcBef>
              <a:spcAft>
                <a:spcPts val="0"/>
              </a:spcAft>
              <a:defRPr/>
            </a:pPr>
            <a:r>
              <a:rPr lang="en-US" dirty="0">
                <a:latin typeface="Arial "/>
              </a:rPr>
              <a:t>Pembangunan Modal </a:t>
            </a:r>
            <a:r>
              <a:rPr lang="en-US" dirty="0" err="1">
                <a:latin typeface="Arial "/>
              </a:rPr>
              <a:t>Insan</a:t>
            </a:r>
            <a:endParaRPr lang="en-US" dirty="0">
              <a:latin typeface="Arial "/>
            </a:endParaRPr>
          </a:p>
        </p:txBody>
      </p:sp>
      <p:sp>
        <p:nvSpPr>
          <p:cNvPr id="6" name="Rounded Rectangle 5"/>
          <p:cNvSpPr/>
          <p:nvPr/>
        </p:nvSpPr>
        <p:spPr>
          <a:xfrm>
            <a:off x="5257800" y="5486400"/>
            <a:ext cx="3581400" cy="685800"/>
          </a:xfrm>
          <a:prstGeom prst="roundRect">
            <a:avLst/>
          </a:prstGeom>
          <a:solidFill>
            <a:srgbClr val="9900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sp3d extrusionH="57150">
              <a:bevelT w="38100" h="38100"/>
            </a:sp3d>
          </a:bodyPr>
          <a:lstStyle/>
          <a:p>
            <a:pPr marL="231775" indent="-231775" algn="ctr" fontAlgn="auto">
              <a:spcBef>
                <a:spcPts val="0"/>
              </a:spcBef>
              <a:spcAft>
                <a:spcPts val="0"/>
              </a:spcAft>
              <a:defRPr/>
            </a:pPr>
            <a:r>
              <a:rPr lang="en-US" dirty="0" err="1">
                <a:latin typeface="Arial "/>
              </a:rPr>
              <a:t>Pengurusan</a:t>
            </a:r>
            <a:r>
              <a:rPr lang="en-US" dirty="0">
                <a:latin typeface="Arial "/>
              </a:rPr>
              <a:t> Modal </a:t>
            </a:r>
            <a:r>
              <a:rPr lang="en-US" dirty="0" err="1">
                <a:latin typeface="Arial "/>
              </a:rPr>
              <a:t>Insan</a:t>
            </a:r>
            <a:endParaRPr lang="en-US" dirty="0">
              <a:latin typeface="Arial "/>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ounded Rectangle 39">
            <a:hlinkClick r:id="" action="ppaction://noaction"/>
          </p:cNvPr>
          <p:cNvSpPr/>
          <p:nvPr/>
        </p:nvSpPr>
        <p:spPr>
          <a:xfrm>
            <a:off x="285736" y="2057400"/>
            <a:ext cx="2838464" cy="1600200"/>
          </a:xfrm>
          <a:prstGeom prst="roundRect">
            <a:avLst/>
          </a:prstGeom>
          <a:solidFill>
            <a:srgbClr val="99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3600" dirty="0">
                <a:solidFill>
                  <a:srgbClr val="FFFF00"/>
                </a:solidFill>
              </a:rPr>
              <a:t> 5</a:t>
            </a:r>
          </a:p>
          <a:p>
            <a:pPr algn="ctr" fontAlgn="auto">
              <a:spcBef>
                <a:spcPts val="0"/>
              </a:spcBef>
              <a:spcAft>
                <a:spcPts val="0"/>
              </a:spcAft>
              <a:defRPr/>
            </a:pPr>
            <a:r>
              <a:rPr lang="en-US" sz="2800" dirty="0">
                <a:solidFill>
                  <a:schemeClr val="bg1"/>
                </a:solidFill>
              </a:rPr>
              <a:t>SARAAN YANG KOMPETITIF</a:t>
            </a:r>
          </a:p>
        </p:txBody>
      </p:sp>
      <p:sp>
        <p:nvSpPr>
          <p:cNvPr id="22" name="Title 1"/>
          <p:cNvSpPr txBox="1">
            <a:spLocks/>
          </p:cNvSpPr>
          <p:nvPr/>
        </p:nvSpPr>
        <p:spPr>
          <a:xfrm>
            <a:off x="1317625" y="582613"/>
            <a:ext cx="6400800" cy="914400"/>
          </a:xfrm>
          <a:prstGeom prst="rect">
            <a:avLst/>
          </a:prstGeom>
          <a:effectLst>
            <a:outerShdw blurRad="152400" dist="317500" dir="5400000" sx="90000" sy="-19000" rotWithShape="0">
              <a:prstClr val="black">
                <a:alpha val="15000"/>
              </a:prstClr>
            </a:outerShdw>
          </a:effectLst>
        </p:spPr>
        <p:txBody>
          <a:bodyPr/>
          <a:lstStyle/>
          <a:p>
            <a:pPr algn="ctr" fontAlgn="auto">
              <a:spcAft>
                <a:spcPts val="0"/>
              </a:spcAft>
              <a:defRPr/>
            </a:pPr>
            <a:r>
              <a:rPr lang="en-US" sz="2800" dirty="0">
                <a:solidFill>
                  <a:srgbClr val="FFFF00"/>
                </a:solidFill>
                <a:latin typeface="Arial" pitchFamily="34" charset="0"/>
                <a:ea typeface="+mj-ea"/>
                <a:cs typeface="Arial" pitchFamily="34" charset="0"/>
              </a:rPr>
              <a:t>PERKHIDMATAN AWAM BERPRESTASI TINGGI</a:t>
            </a:r>
          </a:p>
        </p:txBody>
      </p:sp>
      <p:sp>
        <p:nvSpPr>
          <p:cNvPr id="24" name="Up Arrow 23"/>
          <p:cNvSpPr/>
          <p:nvPr/>
        </p:nvSpPr>
        <p:spPr>
          <a:xfrm>
            <a:off x="4294428" y="1524000"/>
            <a:ext cx="484632" cy="457200"/>
          </a:xfrm>
          <a:prstGeom prst="upArrow">
            <a:avLst/>
          </a:prstGeom>
          <a:solidFill>
            <a:schemeClr val="accent3">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0000"/>
              </a:solidFill>
            </a:endParaRPr>
          </a:p>
        </p:txBody>
      </p:sp>
      <p:sp>
        <p:nvSpPr>
          <p:cNvPr id="23" name="Rectangle 22"/>
          <p:cNvSpPr/>
          <p:nvPr/>
        </p:nvSpPr>
        <p:spPr>
          <a:xfrm>
            <a:off x="2743200" y="1981200"/>
            <a:ext cx="3505200" cy="1938338"/>
          </a:xfrm>
          <a:prstGeom prst="rect">
            <a:avLst/>
          </a:prstGeom>
          <a:noFill/>
          <a:ln>
            <a:noFill/>
          </a:ln>
        </p:spPr>
        <p:txBody>
          <a:bodyPr>
            <a:spAutoFit/>
          </a:bodyPr>
          <a:lstStyle/>
          <a:p>
            <a:pPr algn="ctr" fontAlgn="auto">
              <a:spcBef>
                <a:spcPts val="0"/>
              </a:spcBef>
              <a:spcAft>
                <a:spcPts val="0"/>
              </a:spcAft>
              <a:defRPr/>
            </a:pPr>
            <a:r>
              <a:rPr lang="en-US" sz="3600" dirty="0">
                <a:ln w="18415" cmpd="sng">
                  <a:noFill/>
                  <a:prstDash val="solid"/>
                </a:ln>
                <a:solidFill>
                  <a:schemeClr val="bg1"/>
                </a:solidFill>
                <a:effectLst>
                  <a:outerShdw blurRad="63500" dir="3600000" algn="tl" rotWithShape="0">
                    <a:srgbClr val="000000">
                      <a:alpha val="70000"/>
                    </a:srgbClr>
                  </a:outerShdw>
                </a:effectLst>
                <a:latin typeface="+mn-lt"/>
                <a:cs typeface="Arial" pitchFamily="34" charset="0"/>
              </a:rPr>
              <a:t>INISIATIF </a:t>
            </a:r>
            <a:r>
              <a:rPr lang="en-US" sz="2800" dirty="0">
                <a:ln w="18415" cmpd="sng">
                  <a:noFill/>
                  <a:prstDash val="solid"/>
                </a:ln>
                <a:solidFill>
                  <a:schemeClr val="bg1"/>
                </a:solidFill>
                <a:effectLst>
                  <a:outerShdw blurRad="63500" dir="3600000" algn="tl" rotWithShape="0">
                    <a:srgbClr val="000000">
                      <a:alpha val="70000"/>
                    </a:srgbClr>
                  </a:outerShdw>
                </a:effectLst>
                <a:latin typeface="+mn-lt"/>
                <a:cs typeface="Arial" pitchFamily="34" charset="0"/>
              </a:rPr>
              <a:t>TRANSFORMASI PERKHIDMATAN AWAM</a:t>
            </a:r>
          </a:p>
        </p:txBody>
      </p:sp>
      <p:sp>
        <p:nvSpPr>
          <p:cNvPr id="12" name="Rounded Rectangle 11">
            <a:hlinkClick r:id="" action="ppaction://noaction"/>
          </p:cNvPr>
          <p:cNvSpPr/>
          <p:nvPr/>
        </p:nvSpPr>
        <p:spPr>
          <a:xfrm>
            <a:off x="6153136" y="1981200"/>
            <a:ext cx="2838464" cy="1600200"/>
          </a:xfrm>
          <a:prstGeom prst="roundRect">
            <a:avLst/>
          </a:prstGeom>
          <a:solidFill>
            <a:srgbClr val="99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3600" dirty="0">
                <a:solidFill>
                  <a:srgbClr val="FFFF00"/>
                </a:solidFill>
              </a:rPr>
              <a:t>1</a:t>
            </a:r>
          </a:p>
          <a:p>
            <a:pPr algn="ctr" fontAlgn="auto">
              <a:spcBef>
                <a:spcPts val="0"/>
              </a:spcBef>
              <a:spcAft>
                <a:spcPts val="0"/>
              </a:spcAft>
              <a:defRPr/>
            </a:pPr>
            <a:r>
              <a:rPr lang="en-US" sz="2800" dirty="0">
                <a:solidFill>
                  <a:schemeClr val="bg1"/>
                </a:solidFill>
              </a:rPr>
              <a:t>PERKHIDMATAN AWAM KEJAT</a:t>
            </a:r>
          </a:p>
        </p:txBody>
      </p:sp>
      <p:sp>
        <p:nvSpPr>
          <p:cNvPr id="13" name="Rounded Rectangle 12">
            <a:hlinkClick r:id="" action="ppaction://noaction"/>
          </p:cNvPr>
          <p:cNvSpPr/>
          <p:nvPr/>
        </p:nvSpPr>
        <p:spPr>
          <a:xfrm>
            <a:off x="228600" y="3962400"/>
            <a:ext cx="2895600" cy="1752600"/>
          </a:xfrm>
          <a:prstGeom prst="roundRect">
            <a:avLst/>
          </a:prstGeom>
          <a:solidFill>
            <a:srgbClr val="99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3600" dirty="0">
                <a:solidFill>
                  <a:srgbClr val="FFFF00"/>
                </a:solidFill>
              </a:rPr>
              <a:t>4</a:t>
            </a:r>
          </a:p>
          <a:p>
            <a:pPr algn="ctr" fontAlgn="auto">
              <a:spcBef>
                <a:spcPts val="0"/>
              </a:spcBef>
              <a:spcAft>
                <a:spcPts val="0"/>
              </a:spcAft>
              <a:defRPr/>
            </a:pPr>
            <a:r>
              <a:rPr lang="en-US" sz="2800" dirty="0">
                <a:solidFill>
                  <a:schemeClr val="bg1"/>
                </a:solidFill>
              </a:rPr>
              <a:t>PERKHIDMATAN AWAM FLEKSIBEL</a:t>
            </a:r>
          </a:p>
        </p:txBody>
      </p:sp>
      <p:sp>
        <p:nvSpPr>
          <p:cNvPr id="14" name="Rounded Rectangle 13">
            <a:hlinkClick r:id="" action="ppaction://noaction"/>
          </p:cNvPr>
          <p:cNvSpPr/>
          <p:nvPr/>
        </p:nvSpPr>
        <p:spPr>
          <a:xfrm>
            <a:off x="3217195" y="5181600"/>
            <a:ext cx="2838464" cy="1600200"/>
          </a:xfrm>
          <a:prstGeom prst="roundRect">
            <a:avLst/>
          </a:prstGeom>
          <a:solidFill>
            <a:srgbClr val="99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3600" dirty="0">
                <a:solidFill>
                  <a:srgbClr val="FFFF00"/>
                </a:solidFill>
              </a:rPr>
              <a:t> 3</a:t>
            </a:r>
          </a:p>
          <a:p>
            <a:pPr algn="ctr" fontAlgn="auto">
              <a:spcBef>
                <a:spcPts val="0"/>
              </a:spcBef>
              <a:spcAft>
                <a:spcPts val="0"/>
              </a:spcAft>
              <a:defRPr/>
            </a:pPr>
            <a:r>
              <a:rPr lang="en-US" sz="2800" dirty="0">
                <a:solidFill>
                  <a:schemeClr val="bg1"/>
                </a:solidFill>
              </a:rPr>
              <a:t>MODAL INSAN BERKUALITI</a:t>
            </a:r>
          </a:p>
        </p:txBody>
      </p:sp>
      <p:sp>
        <p:nvSpPr>
          <p:cNvPr id="15" name="Rounded Rectangle 14">
            <a:hlinkClick r:id="" action="ppaction://noaction"/>
          </p:cNvPr>
          <p:cNvSpPr/>
          <p:nvPr/>
        </p:nvSpPr>
        <p:spPr>
          <a:xfrm>
            <a:off x="6153136" y="4038600"/>
            <a:ext cx="2838464" cy="1600200"/>
          </a:xfrm>
          <a:prstGeom prst="roundRect">
            <a:avLst/>
          </a:prstGeom>
          <a:solidFill>
            <a:srgbClr val="99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sz="3600" dirty="0">
                <a:solidFill>
                  <a:srgbClr val="FFFF00"/>
                </a:solidFill>
              </a:rPr>
              <a:t> 2</a:t>
            </a:r>
          </a:p>
          <a:p>
            <a:pPr algn="ctr" fontAlgn="auto">
              <a:spcBef>
                <a:spcPts val="0"/>
              </a:spcBef>
              <a:spcAft>
                <a:spcPts val="0"/>
              </a:spcAft>
              <a:defRPr/>
            </a:pPr>
            <a:r>
              <a:rPr lang="en-US" sz="2800" dirty="0">
                <a:solidFill>
                  <a:schemeClr val="bg1"/>
                </a:solidFill>
              </a:rPr>
              <a:t>KEPIMPINAN DINAMIK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ound Same Side Corner Rectangle 41">
            <a:hlinkClick r:id="rId3" action="ppaction://hlinksldjump"/>
          </p:cNvPr>
          <p:cNvSpPr/>
          <p:nvPr/>
        </p:nvSpPr>
        <p:spPr>
          <a:xfrm>
            <a:off x="990600" y="228599"/>
            <a:ext cx="3505200" cy="685800"/>
          </a:xfrm>
          <a:prstGeom prst="round2Same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lIns="0" tIns="0" rIns="0" bIns="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2800" i="1" dirty="0" smtClean="0">
                <a:solidFill>
                  <a:schemeClr val="bg2"/>
                </a:solidFill>
                <a:latin typeface="Arial" pitchFamily="34" charset="0"/>
                <a:cs typeface="Arial" pitchFamily="34" charset="0"/>
              </a:rPr>
              <a:t>CREATE</a:t>
            </a:r>
            <a:endParaRPr lang="en-US" sz="2800" i="1" dirty="0">
              <a:solidFill>
                <a:schemeClr val="bg2"/>
              </a:solidFill>
              <a:latin typeface="Arial" pitchFamily="34" charset="0"/>
              <a:cs typeface="Arial" pitchFamily="34" charset="0"/>
            </a:endParaRPr>
          </a:p>
        </p:txBody>
      </p:sp>
      <p:sp>
        <p:nvSpPr>
          <p:cNvPr id="17" name="Rectangle 16"/>
          <p:cNvSpPr/>
          <p:nvPr/>
        </p:nvSpPr>
        <p:spPr>
          <a:xfrm>
            <a:off x="203202" y="1066800"/>
            <a:ext cx="4281714" cy="5299993"/>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a:lstStyle/>
          <a:p>
            <a:pPr marL="339725" indent="-339725">
              <a:spcBef>
                <a:spcPts val="0"/>
              </a:spcBef>
              <a:spcAft>
                <a:spcPts val="1200"/>
              </a:spcAft>
              <a:buFont typeface="Wingdings" pitchFamily="2" charset="2"/>
              <a:buChar char="q"/>
              <a:defRPr/>
            </a:pPr>
            <a:r>
              <a:rPr lang="en-US" dirty="0">
                <a:solidFill>
                  <a:schemeClr val="tx2">
                    <a:lumMod val="50000"/>
                  </a:schemeClr>
                </a:solidFill>
                <a:latin typeface="Arial Black" pitchFamily="34" charset="0"/>
              </a:rPr>
              <a:t>Kumpulan </a:t>
            </a:r>
            <a:r>
              <a:rPr lang="en-US" dirty="0" err="1">
                <a:solidFill>
                  <a:schemeClr val="tx2">
                    <a:lumMod val="50000"/>
                  </a:schemeClr>
                </a:solidFill>
                <a:latin typeface="Arial Black" pitchFamily="34" charset="0"/>
              </a:rPr>
              <a:t>Perkhidmatan</a:t>
            </a:r>
            <a:r>
              <a:rPr lang="en-US" dirty="0">
                <a:solidFill>
                  <a:schemeClr val="tx2">
                    <a:lumMod val="50000"/>
                  </a:schemeClr>
                </a:solidFill>
                <a:latin typeface="Arial Black" pitchFamily="34" charset="0"/>
              </a:rPr>
              <a:t> Premier</a:t>
            </a:r>
          </a:p>
          <a:p>
            <a:pPr marL="681038" indent="-339725">
              <a:spcBef>
                <a:spcPts val="0"/>
              </a:spcBef>
              <a:spcAft>
                <a:spcPts val="1200"/>
              </a:spcAft>
              <a:buFont typeface="Wingdings" pitchFamily="2" charset="2"/>
              <a:buChar char="§"/>
              <a:defRPr/>
            </a:pPr>
            <a:r>
              <a:rPr lang="en-US" dirty="0" err="1">
                <a:solidFill>
                  <a:schemeClr val="tx2">
                    <a:lumMod val="50000"/>
                  </a:schemeClr>
                </a:solidFill>
                <a:latin typeface="Arial Black" pitchFamily="34" charset="0"/>
              </a:rPr>
              <a:t>Jawatan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strategik</a:t>
            </a:r>
            <a:endParaRPr lang="en-US" dirty="0">
              <a:solidFill>
                <a:schemeClr val="tx2">
                  <a:lumMod val="50000"/>
                </a:schemeClr>
              </a:solidFill>
              <a:latin typeface="Arial Black" pitchFamily="34" charset="0"/>
            </a:endParaRPr>
          </a:p>
          <a:p>
            <a:pPr marL="687388" indent="-339725">
              <a:spcBef>
                <a:spcPts val="0"/>
              </a:spcBef>
              <a:spcAft>
                <a:spcPts val="1200"/>
              </a:spcAft>
              <a:buFont typeface="Wingdings" pitchFamily="2" charset="2"/>
              <a:buChar char="§"/>
              <a:defRPr/>
            </a:pPr>
            <a:r>
              <a:rPr lang="en-US" dirty="0" err="1">
                <a:solidFill>
                  <a:schemeClr val="tx2">
                    <a:lumMod val="50000"/>
                  </a:schemeClr>
                </a:solidFill>
                <a:latin typeface="Arial Black" pitchFamily="34" charset="0"/>
              </a:rPr>
              <a:t>Kecekapan</a:t>
            </a:r>
            <a:r>
              <a:rPr lang="en-US" dirty="0">
                <a:solidFill>
                  <a:schemeClr val="tx2">
                    <a:lumMod val="50000"/>
                  </a:schemeClr>
                </a:solidFill>
                <a:latin typeface="Arial Black" pitchFamily="34" charset="0"/>
              </a:rPr>
              <a:t> &amp; </a:t>
            </a:r>
            <a:r>
              <a:rPr lang="en-US" dirty="0" err="1">
                <a:solidFill>
                  <a:schemeClr val="tx2">
                    <a:lumMod val="50000"/>
                  </a:schemeClr>
                </a:solidFill>
                <a:latin typeface="Arial Black" pitchFamily="34" charset="0"/>
              </a:rPr>
              <a:t>Produktiviti</a:t>
            </a:r>
            <a:r>
              <a:rPr lang="en-US" dirty="0">
                <a:solidFill>
                  <a:schemeClr val="tx2">
                    <a:lumMod val="50000"/>
                  </a:schemeClr>
                </a:solidFill>
                <a:latin typeface="Arial Black" pitchFamily="34" charset="0"/>
              </a:rPr>
              <a:t> (KPI)</a:t>
            </a:r>
          </a:p>
          <a:p>
            <a:pPr marL="687388" indent="-339725">
              <a:spcBef>
                <a:spcPts val="0"/>
              </a:spcBef>
              <a:spcAft>
                <a:spcPts val="1200"/>
              </a:spcAft>
              <a:buFont typeface="Wingdings" pitchFamily="2" charset="2"/>
              <a:buChar char="§"/>
              <a:defRPr/>
            </a:pPr>
            <a:r>
              <a:rPr lang="en-US" dirty="0" err="1">
                <a:solidFill>
                  <a:schemeClr val="tx2">
                    <a:lumMod val="50000"/>
                  </a:schemeClr>
                </a:solidFill>
                <a:latin typeface="Arial Black" pitchFamily="34" charset="0"/>
              </a:rPr>
              <a:t>Bersara</a:t>
            </a:r>
            <a:r>
              <a:rPr lang="en-US" dirty="0">
                <a:solidFill>
                  <a:schemeClr val="tx2">
                    <a:lumMod val="50000"/>
                  </a:schemeClr>
                </a:solidFill>
                <a:latin typeface="Arial Black" pitchFamily="34" charset="0"/>
              </a:rPr>
              <a:t> </a:t>
            </a:r>
            <a:r>
              <a:rPr lang="en-US" err="1">
                <a:solidFill>
                  <a:schemeClr val="tx2">
                    <a:lumMod val="50000"/>
                  </a:schemeClr>
                </a:solidFill>
                <a:latin typeface="Arial Black" pitchFamily="34" charset="0"/>
              </a:rPr>
              <a:t>atas</a:t>
            </a:r>
            <a:r>
              <a:rPr lang="en-US">
                <a:solidFill>
                  <a:schemeClr val="tx2">
                    <a:lumMod val="50000"/>
                  </a:schemeClr>
                </a:solidFill>
                <a:latin typeface="Arial Black" pitchFamily="34" charset="0"/>
              </a:rPr>
              <a:t> kepentingan</a:t>
            </a:r>
            <a:r>
              <a:rPr lang="en-US" dirty="0">
                <a:solidFill>
                  <a:schemeClr val="tx2">
                    <a:lumMod val="50000"/>
                  </a:schemeClr>
                </a:solidFill>
                <a:latin typeface="Arial Black" pitchFamily="34" charset="0"/>
              </a:rPr>
              <a:t> </a:t>
            </a:r>
            <a:r>
              <a:rPr lang="en-US">
                <a:solidFill>
                  <a:schemeClr val="tx2">
                    <a:lumMod val="50000"/>
                  </a:schemeClr>
                </a:solidFill>
                <a:latin typeface="Arial Black" pitchFamily="34" charset="0"/>
              </a:rPr>
              <a:t>negara </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Seksyen</a:t>
            </a:r>
            <a:r>
              <a:rPr lang="en-US" dirty="0">
                <a:solidFill>
                  <a:schemeClr val="tx2">
                    <a:lumMod val="50000"/>
                  </a:schemeClr>
                </a:solidFill>
                <a:latin typeface="Arial Black" pitchFamily="34" charset="0"/>
              </a:rPr>
              <a:t> 11(a)(</a:t>
            </a:r>
            <a:r>
              <a:rPr lang="en-US" dirty="0" err="1">
                <a:solidFill>
                  <a:schemeClr val="tx2">
                    <a:lumMod val="50000"/>
                  </a:schemeClr>
                </a:solidFill>
                <a:latin typeface="Arial Black" pitchFamily="34" charset="0"/>
              </a:rPr>
              <a:t>i</a:t>
            </a:r>
            <a:r>
              <a:rPr lang="en-US" dirty="0">
                <a:solidFill>
                  <a:schemeClr val="tx2">
                    <a:lumMod val="50000"/>
                  </a:schemeClr>
                </a:solidFill>
                <a:latin typeface="Arial Black" pitchFamily="34" charset="0"/>
              </a:rPr>
              <a:t>)</a:t>
            </a:r>
          </a:p>
          <a:p>
            <a:pPr marL="287338" indent="-287338">
              <a:spcBef>
                <a:spcPts val="0"/>
              </a:spcBef>
              <a:spcAft>
                <a:spcPts val="1200"/>
              </a:spcAft>
              <a:buFont typeface="Wingdings" pitchFamily="2" charset="2"/>
              <a:buChar char="q"/>
              <a:defRPr/>
            </a:pPr>
            <a:r>
              <a:rPr lang="en-US">
                <a:solidFill>
                  <a:schemeClr val="tx2">
                    <a:lumMod val="50000"/>
                  </a:schemeClr>
                </a:solidFill>
                <a:latin typeface="Arial Black" pitchFamily="34" charset="0"/>
              </a:rPr>
              <a:t>Laluan </a:t>
            </a:r>
            <a:r>
              <a:rPr lang="en-US" dirty="0" err="1">
                <a:solidFill>
                  <a:schemeClr val="tx2">
                    <a:lumMod val="50000"/>
                  </a:schemeClr>
                </a:solidFill>
                <a:latin typeface="Arial Black" pitchFamily="34" charset="0"/>
              </a:rPr>
              <a:t>Kemajuan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Kerjaya</a:t>
            </a:r>
            <a:endParaRPr lang="en-US" dirty="0">
              <a:solidFill>
                <a:schemeClr val="tx2">
                  <a:lumMod val="50000"/>
                </a:schemeClr>
              </a:solidFill>
              <a:latin typeface="Arial Black" pitchFamily="34" charset="0"/>
            </a:endParaRPr>
          </a:p>
          <a:p>
            <a:pPr marL="682625" indent="-339725">
              <a:spcBef>
                <a:spcPts val="0"/>
              </a:spcBef>
              <a:spcAft>
                <a:spcPts val="1200"/>
              </a:spcAft>
              <a:buFont typeface="Wingdings" pitchFamily="2" charset="2"/>
              <a:buChar char="§"/>
              <a:defRPr/>
            </a:pPr>
            <a:r>
              <a:rPr lang="en-US" i="1" dirty="0">
                <a:solidFill>
                  <a:schemeClr val="tx2">
                    <a:lumMod val="50000"/>
                  </a:schemeClr>
                </a:solidFill>
                <a:latin typeface="Arial Black" pitchFamily="34" charset="0"/>
              </a:rPr>
              <a:t>Subject Matter Expert </a:t>
            </a:r>
          </a:p>
          <a:p>
            <a:pPr marL="682625" indent="-339725">
              <a:spcBef>
                <a:spcPts val="0"/>
              </a:spcBef>
              <a:spcAft>
                <a:spcPts val="1200"/>
              </a:spcAft>
              <a:buFont typeface="Wingdings" pitchFamily="2" charset="2"/>
              <a:buChar char="§"/>
              <a:defRPr/>
            </a:pPr>
            <a:r>
              <a:rPr lang="en-US" i="1">
                <a:solidFill>
                  <a:schemeClr val="tx2">
                    <a:lumMod val="50000"/>
                  </a:schemeClr>
                </a:solidFill>
                <a:latin typeface="Arial Black" pitchFamily="34" charset="0"/>
              </a:rPr>
              <a:t>Fast track</a:t>
            </a:r>
          </a:p>
          <a:p>
            <a:pPr marL="287338" indent="-287338">
              <a:spcBef>
                <a:spcPts val="0"/>
              </a:spcBef>
              <a:spcAft>
                <a:spcPts val="1200"/>
              </a:spcAft>
              <a:buFont typeface="Wingdings" pitchFamily="2" charset="2"/>
              <a:buChar char="q"/>
              <a:defRPr/>
            </a:pPr>
            <a:r>
              <a:rPr lang="en-US">
                <a:solidFill>
                  <a:schemeClr val="tx2">
                    <a:lumMod val="50000"/>
                  </a:schemeClr>
                </a:solidFill>
                <a:latin typeface="Arial Black" pitchFamily="34" charset="0"/>
                <a:cs typeface="Arial" pitchFamily="34" charset="0"/>
              </a:rPr>
              <a:t>Penilaian Prestasi </a:t>
            </a:r>
          </a:p>
          <a:p>
            <a:pPr marL="508000" lvl="1" indent="-217488" fontAlgn="auto">
              <a:spcBef>
                <a:spcPts val="0"/>
              </a:spcBef>
              <a:spcAft>
                <a:spcPts val="1200"/>
              </a:spcAft>
              <a:buFont typeface="Wingdings" pitchFamily="2" charset="2"/>
              <a:buChar char="§"/>
              <a:defRPr/>
            </a:pPr>
            <a:r>
              <a:rPr lang="en-US">
                <a:solidFill>
                  <a:schemeClr val="tx2">
                    <a:lumMod val="50000"/>
                  </a:schemeClr>
                </a:solidFill>
                <a:latin typeface="Arial Black" pitchFamily="34" charset="0"/>
                <a:cs typeface="Arial" pitchFamily="34" charset="0"/>
              </a:rPr>
              <a:t>Kaedah </a:t>
            </a:r>
            <a:r>
              <a:rPr lang="en-US" i="1">
                <a:solidFill>
                  <a:schemeClr val="tx2">
                    <a:lumMod val="50000"/>
                  </a:schemeClr>
                </a:solidFill>
                <a:latin typeface="Arial Black" pitchFamily="34" charset="0"/>
                <a:cs typeface="Arial" pitchFamily="34" charset="0"/>
              </a:rPr>
              <a:t>multi-rater</a:t>
            </a:r>
          </a:p>
          <a:p>
            <a:pPr marL="508000" lvl="1" indent="-217488" fontAlgn="auto">
              <a:spcBef>
                <a:spcPts val="0"/>
              </a:spcBef>
              <a:spcAft>
                <a:spcPts val="1200"/>
              </a:spcAft>
              <a:buFont typeface="Wingdings" pitchFamily="2" charset="2"/>
              <a:buChar char="§"/>
              <a:defRPr/>
            </a:pPr>
            <a:r>
              <a:rPr lang="en-US">
                <a:solidFill>
                  <a:schemeClr val="tx2">
                    <a:lumMod val="50000"/>
                  </a:schemeClr>
                </a:solidFill>
                <a:latin typeface="Arial Black" pitchFamily="34" charset="0"/>
                <a:cs typeface="Arial" pitchFamily="34" charset="0"/>
              </a:rPr>
              <a:t>KPI bagi Premier dan JUSA</a:t>
            </a:r>
            <a:endParaRPr lang="en-US">
              <a:solidFill>
                <a:schemeClr val="tx2">
                  <a:lumMod val="50000"/>
                </a:schemeClr>
              </a:solidFill>
              <a:latin typeface="Arial Black" pitchFamily="34" charset="0"/>
            </a:endParaRPr>
          </a:p>
          <a:p>
            <a:pPr marL="682625" indent="-339725">
              <a:spcBef>
                <a:spcPts val="0"/>
              </a:spcBef>
              <a:spcAft>
                <a:spcPts val="1200"/>
              </a:spcAft>
              <a:buFont typeface="Wingdings" pitchFamily="2" charset="2"/>
              <a:buChar char="§"/>
              <a:defRPr/>
            </a:pPr>
            <a:endParaRPr lang="en-US" i="1">
              <a:solidFill>
                <a:schemeClr val="tx2">
                  <a:lumMod val="50000"/>
                </a:schemeClr>
              </a:solidFill>
              <a:latin typeface="Arial Black" pitchFamily="34" charset="0"/>
            </a:endParaRPr>
          </a:p>
        </p:txBody>
      </p:sp>
      <p:sp>
        <p:nvSpPr>
          <p:cNvPr id="18" name="Rectangle 17"/>
          <p:cNvSpPr/>
          <p:nvPr/>
        </p:nvSpPr>
        <p:spPr>
          <a:xfrm>
            <a:off x="4618974" y="1248228"/>
            <a:ext cx="4346380" cy="5000172"/>
          </a:xfrm>
          <a:prstGeom prst="rect">
            <a:avLst/>
          </a:prstGeom>
          <a:solidFill>
            <a:schemeClr val="accent5">
              <a:lumMod val="20000"/>
              <a:lumOff val="80000"/>
            </a:schemeClr>
          </a:solidFill>
          <a:ln w="57150">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a:lstStyle/>
          <a:p>
            <a:pPr marL="287338" indent="-287338">
              <a:spcBef>
                <a:spcPts val="0"/>
              </a:spcBef>
              <a:spcAft>
                <a:spcPts val="1200"/>
              </a:spcAft>
              <a:buFont typeface="Wingdings" pitchFamily="2" charset="2"/>
              <a:buChar char="q"/>
              <a:defRPr/>
            </a:pPr>
            <a:r>
              <a:rPr lang="en-US" dirty="0">
                <a:solidFill>
                  <a:schemeClr val="tx2">
                    <a:lumMod val="50000"/>
                  </a:schemeClr>
                </a:solidFill>
                <a:latin typeface="Arial Black" pitchFamily="34" charset="0"/>
              </a:rPr>
              <a:t>Pembangunan &amp; </a:t>
            </a:r>
            <a:r>
              <a:rPr lang="en-US" dirty="0" err="1">
                <a:solidFill>
                  <a:schemeClr val="tx2">
                    <a:lumMod val="50000"/>
                  </a:schemeClr>
                </a:solidFill>
                <a:latin typeface="Arial Black" pitchFamily="34" charset="0"/>
              </a:rPr>
              <a:t>Pengurusan</a:t>
            </a:r>
            <a:r>
              <a:rPr lang="en-US" dirty="0">
                <a:solidFill>
                  <a:schemeClr val="tx2">
                    <a:lumMod val="50000"/>
                  </a:schemeClr>
                </a:solidFill>
                <a:latin typeface="Arial Black" pitchFamily="34" charset="0"/>
              </a:rPr>
              <a:t> </a:t>
            </a:r>
            <a:r>
              <a:rPr lang="en-US" err="1">
                <a:solidFill>
                  <a:schemeClr val="tx2">
                    <a:lumMod val="50000"/>
                  </a:schemeClr>
                </a:solidFill>
                <a:latin typeface="Arial Black" pitchFamily="34" charset="0"/>
              </a:rPr>
              <a:t>Bakat</a:t>
            </a:r>
            <a:r>
              <a:rPr lang="en-US">
                <a:solidFill>
                  <a:schemeClr val="tx2">
                    <a:lumMod val="50000"/>
                  </a:schemeClr>
                </a:solidFill>
                <a:latin typeface="Arial Black" pitchFamily="34" charset="0"/>
              </a:rPr>
              <a:t> </a:t>
            </a:r>
          </a:p>
          <a:p>
            <a:pPr marL="523875" indent="-236538">
              <a:spcBef>
                <a:spcPts val="0"/>
              </a:spcBef>
              <a:spcAft>
                <a:spcPts val="1200"/>
              </a:spcAft>
              <a:buFont typeface="Wingdings" pitchFamily="2" charset="2"/>
              <a:buChar char="§"/>
              <a:defRPr/>
            </a:pPr>
            <a:r>
              <a:rPr lang="en-US">
                <a:solidFill>
                  <a:schemeClr val="tx2">
                    <a:lumMod val="50000"/>
                  </a:schemeClr>
                </a:solidFill>
                <a:latin typeface="Arial Black" pitchFamily="34" charset="0"/>
              </a:rPr>
              <a:t>Penindikan Bakat</a:t>
            </a:r>
          </a:p>
          <a:p>
            <a:pPr marL="523875" indent="-236538">
              <a:spcBef>
                <a:spcPts val="0"/>
              </a:spcBef>
              <a:spcAft>
                <a:spcPts val="1200"/>
              </a:spcAft>
              <a:buFont typeface="Wingdings" pitchFamily="2" charset="2"/>
              <a:buChar char="§"/>
              <a:defRPr/>
            </a:pPr>
            <a:r>
              <a:rPr lang="en-US" i="1">
                <a:solidFill>
                  <a:schemeClr val="tx2">
                    <a:lumMod val="50000"/>
                  </a:schemeClr>
                </a:solidFill>
                <a:latin typeface="Arial Black" pitchFamily="34" charset="0"/>
              </a:rPr>
              <a:t>Talent Acceleration In Public Service </a:t>
            </a:r>
            <a:r>
              <a:rPr lang="en-US">
                <a:solidFill>
                  <a:schemeClr val="tx2">
                    <a:lumMod val="50000"/>
                  </a:schemeClr>
                </a:solidFill>
                <a:latin typeface="Arial Black" pitchFamily="34" charset="0"/>
              </a:rPr>
              <a:t>(TAPS)</a:t>
            </a:r>
          </a:p>
          <a:p>
            <a:pPr marL="523875" indent="-236538">
              <a:spcBef>
                <a:spcPts val="0"/>
              </a:spcBef>
              <a:spcAft>
                <a:spcPts val="1200"/>
              </a:spcAft>
              <a:buFont typeface="Wingdings" pitchFamily="2" charset="2"/>
              <a:buChar char="§"/>
              <a:defRPr/>
            </a:pPr>
            <a:r>
              <a:rPr lang="en-US" i="1">
                <a:solidFill>
                  <a:schemeClr val="tx2">
                    <a:lumMod val="50000"/>
                  </a:schemeClr>
                </a:solidFill>
                <a:latin typeface="Arial Black" pitchFamily="34" charset="0"/>
              </a:rPr>
              <a:t>Scholarship Talent Attraction And Retention Programme </a:t>
            </a:r>
            <a:r>
              <a:rPr lang="en-US">
                <a:solidFill>
                  <a:schemeClr val="tx2">
                    <a:lumMod val="50000"/>
                  </a:schemeClr>
                </a:solidFill>
                <a:latin typeface="Arial Black" pitchFamily="34" charset="0"/>
              </a:rPr>
              <a:t>(STAR)</a:t>
            </a:r>
          </a:p>
          <a:p>
            <a:pPr marL="523875" indent="-236538">
              <a:spcBef>
                <a:spcPts val="0"/>
              </a:spcBef>
              <a:spcAft>
                <a:spcPts val="1200"/>
              </a:spcAft>
              <a:buFont typeface="Wingdings" pitchFamily="2" charset="2"/>
              <a:buChar char="§"/>
              <a:defRPr/>
            </a:pPr>
            <a:r>
              <a:rPr lang="en-US">
                <a:solidFill>
                  <a:schemeClr val="tx2">
                    <a:lumMod val="50000"/>
                  </a:schemeClr>
                </a:solidFill>
                <a:latin typeface="Arial Black" pitchFamily="34" charset="0"/>
              </a:rPr>
              <a:t>Pengambilan Berasas Profil</a:t>
            </a:r>
          </a:p>
          <a:p>
            <a:pPr marL="523875" indent="-236538">
              <a:spcBef>
                <a:spcPts val="0"/>
              </a:spcBef>
              <a:spcAft>
                <a:spcPts val="1200"/>
              </a:spcAft>
              <a:buFont typeface="Wingdings" pitchFamily="2" charset="2"/>
              <a:buChar char="§"/>
              <a:defRPr/>
            </a:pPr>
            <a:r>
              <a:rPr lang="en-US">
                <a:solidFill>
                  <a:schemeClr val="tx2">
                    <a:lumMod val="50000"/>
                  </a:schemeClr>
                </a:solidFill>
                <a:latin typeface="Arial Black" pitchFamily="34" charset="0"/>
              </a:rPr>
              <a:t>Program Transformasi Minda</a:t>
            </a:r>
          </a:p>
          <a:p>
            <a:pPr marL="523875" indent="-236538">
              <a:spcBef>
                <a:spcPts val="0"/>
              </a:spcBef>
              <a:spcAft>
                <a:spcPts val="1200"/>
              </a:spcAft>
              <a:buFont typeface="Wingdings" pitchFamily="2" charset="2"/>
              <a:buChar char="§"/>
              <a:defRPr/>
            </a:pPr>
            <a:r>
              <a:rPr lang="en-US">
                <a:solidFill>
                  <a:schemeClr val="tx2">
                    <a:lumMod val="50000"/>
                  </a:schemeClr>
                </a:solidFill>
                <a:latin typeface="Arial Black" pitchFamily="34" charset="0"/>
              </a:rPr>
              <a:t>Penambahbaikan Peperiksaan Perkhidmatan</a:t>
            </a:r>
          </a:p>
          <a:p>
            <a:pPr marL="523875" indent="-236538">
              <a:spcBef>
                <a:spcPts val="0"/>
              </a:spcBef>
              <a:spcAft>
                <a:spcPts val="1200"/>
              </a:spcAft>
              <a:buFont typeface="Wingdings" pitchFamily="2" charset="2"/>
              <a:buChar char="§"/>
              <a:defRPr/>
            </a:pPr>
            <a:r>
              <a:rPr lang="en-US">
                <a:solidFill>
                  <a:schemeClr val="tx2">
                    <a:lumMod val="50000"/>
                  </a:schemeClr>
                </a:solidFill>
                <a:latin typeface="Arial Black" pitchFamily="34" charset="0"/>
              </a:rPr>
              <a:t>PROSPEK</a:t>
            </a:r>
          </a:p>
        </p:txBody>
      </p:sp>
      <p:grpSp>
        <p:nvGrpSpPr>
          <p:cNvPr id="2" name="Group 21"/>
          <p:cNvGrpSpPr/>
          <p:nvPr/>
        </p:nvGrpSpPr>
        <p:grpSpPr>
          <a:xfrm>
            <a:off x="3962400" y="152400"/>
            <a:ext cx="2667000" cy="838199"/>
            <a:chOff x="2906481" y="2819408"/>
            <a:chExt cx="2491740" cy="1175927"/>
          </a:xfrm>
          <a:solidFill>
            <a:srgbClr val="00B0F0"/>
          </a:solidFill>
          <a:scene3d>
            <a:camera prst="orthographicFront">
              <a:rot lat="0" lon="0" rev="0"/>
            </a:camera>
            <a:lightRig rig="contrasting" dir="t">
              <a:rot lat="0" lon="0" rev="1500000"/>
            </a:lightRig>
          </a:scene3d>
        </p:grpSpPr>
        <p:sp>
          <p:nvSpPr>
            <p:cNvPr id="23" name="Rounded Rectangle 22"/>
            <p:cNvSpPr/>
            <p:nvPr/>
          </p:nvSpPr>
          <p:spPr>
            <a:xfrm>
              <a:off x="2906481" y="2819408"/>
              <a:ext cx="2491740" cy="1175927"/>
            </a:xfrm>
            <a:prstGeom prst="roundRect">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4" name="Rounded Rectangle 4"/>
            <p:cNvSpPr/>
            <p:nvPr/>
          </p:nvSpPr>
          <p:spPr>
            <a:xfrm>
              <a:off x="2963885" y="2876812"/>
              <a:ext cx="2376932" cy="1061119"/>
            </a:xfrm>
            <a:prstGeom prst="rect">
              <a:avLst/>
            </a:prstGeom>
            <a:grpFill/>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10490" tIns="110490" rIns="110490" bIns="110490" spcCol="1270" anchor="ctr"/>
            <a:lstStyle/>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STRATEGI</a:t>
              </a:r>
            </a:p>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LAUTAN BIRU</a:t>
              </a:r>
              <a:endParaRPr lang="en-US" sz="2400" dirty="0">
                <a:solidFill>
                  <a:schemeClr val="tx1">
                    <a:lumMod val="95000"/>
                    <a:lumOff val="5000"/>
                  </a:schemeClr>
                </a:solidFill>
                <a:latin typeface="Arial Black" pitchFamily="34" charset="0"/>
              </a:endParaRPr>
            </a:p>
          </p:txBody>
        </p:sp>
      </p:gr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19314" y="1447800"/>
            <a:ext cx="4419600" cy="4876800"/>
          </a:xfrm>
          <a:prstGeom prst="rect">
            <a:avLst/>
          </a:prstGeom>
          <a:solidFill>
            <a:schemeClr val="accent5">
              <a:lumMod val="20000"/>
              <a:lumOff val="80000"/>
            </a:schemeClr>
          </a:solidFill>
          <a:ln w="57150">
            <a:solidFill>
              <a:schemeClr val="tx1"/>
            </a:solidFill>
          </a:ln>
        </p:spPr>
        <p:style>
          <a:lnRef idx="0">
            <a:schemeClr val="accent6"/>
          </a:lnRef>
          <a:fillRef idx="3">
            <a:schemeClr val="accent6"/>
          </a:fillRef>
          <a:effectRef idx="3">
            <a:schemeClr val="accent6"/>
          </a:effectRef>
          <a:fontRef idx="minor">
            <a:schemeClr val="lt1"/>
          </a:fontRef>
        </p:style>
        <p:txBody>
          <a:bodyPr/>
          <a:lstStyle/>
          <a:p>
            <a:pPr marL="395288" indent="-395288">
              <a:spcAft>
                <a:spcPts val="1200"/>
              </a:spcAft>
              <a:buFont typeface="Wingdings" pitchFamily="2" charset="2"/>
              <a:buChar char="q"/>
              <a:defRPr/>
            </a:pPr>
            <a:r>
              <a:rPr lang="en-US" dirty="0" err="1">
                <a:solidFill>
                  <a:schemeClr val="tx2">
                    <a:lumMod val="50000"/>
                  </a:schemeClr>
                </a:solidFill>
                <a:latin typeface="Arial Black" pitchFamily="34" charset="0"/>
              </a:rPr>
              <a:t>Perkhidmatan</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Awam</a:t>
            </a:r>
            <a:r>
              <a:rPr lang="en-US" dirty="0">
                <a:solidFill>
                  <a:schemeClr val="tx2">
                    <a:lumMod val="50000"/>
                  </a:schemeClr>
                </a:solidFill>
                <a:latin typeface="Arial Black" pitchFamily="34" charset="0"/>
              </a:rPr>
              <a:t> </a:t>
            </a:r>
            <a:r>
              <a:rPr lang="en-US" dirty="0" err="1">
                <a:solidFill>
                  <a:schemeClr val="tx2">
                    <a:lumMod val="50000"/>
                  </a:schemeClr>
                </a:solidFill>
                <a:latin typeface="Arial Black" pitchFamily="34" charset="0"/>
              </a:rPr>
              <a:t>Fleksibel</a:t>
            </a:r>
            <a:endParaRPr lang="en-US" dirty="0">
              <a:solidFill>
                <a:schemeClr val="tx2">
                  <a:lumMod val="50000"/>
                </a:schemeClr>
              </a:solidFill>
              <a:latin typeface="Arial Black" pitchFamily="34" charset="0"/>
            </a:endParaRPr>
          </a:p>
          <a:p>
            <a:pPr marL="684213" indent="-284163">
              <a:spcAft>
                <a:spcPts val="1200"/>
              </a:spcAft>
              <a:buFont typeface="Wingdings" pitchFamily="2" charset="2"/>
              <a:buChar char="§"/>
              <a:defRPr/>
            </a:pPr>
            <a:r>
              <a:rPr lang="en-US" i="1" dirty="0">
                <a:solidFill>
                  <a:schemeClr val="tx2">
                    <a:lumMod val="50000"/>
                  </a:schemeClr>
                </a:solidFill>
                <a:latin typeface="Arial Black" pitchFamily="34" charset="0"/>
              </a:rPr>
              <a:t>Exit Policy</a:t>
            </a:r>
          </a:p>
          <a:p>
            <a:pPr marL="679450" indent="-284163">
              <a:spcAft>
                <a:spcPts val="1200"/>
              </a:spcAft>
              <a:buFont typeface="Wingdings" pitchFamily="2" charset="2"/>
              <a:buChar char="§"/>
              <a:defRPr/>
            </a:pPr>
            <a:r>
              <a:rPr lang="en-US">
                <a:solidFill>
                  <a:schemeClr val="tx2">
                    <a:lumMod val="50000"/>
                  </a:schemeClr>
                </a:solidFill>
                <a:latin typeface="Arial Black" pitchFamily="34" charset="0"/>
              </a:rPr>
              <a:t>Mobiliti</a:t>
            </a:r>
          </a:p>
          <a:p>
            <a:pPr marL="969963" indent="-284163">
              <a:spcAft>
                <a:spcPts val="1200"/>
              </a:spcAft>
              <a:buFont typeface="Courier New" pitchFamily="49" charset="0"/>
              <a:buChar char="o"/>
              <a:defRPr/>
            </a:pPr>
            <a:r>
              <a:rPr lang="en-US">
                <a:solidFill>
                  <a:schemeClr val="tx2">
                    <a:lumMod val="50000"/>
                  </a:schemeClr>
                </a:solidFill>
                <a:latin typeface="Arial Black" pitchFamily="34" charset="0"/>
              </a:rPr>
              <a:t>Pelepasan </a:t>
            </a:r>
            <a:r>
              <a:rPr lang="en-US" err="1">
                <a:solidFill>
                  <a:schemeClr val="tx2">
                    <a:lumMod val="50000"/>
                  </a:schemeClr>
                </a:solidFill>
                <a:latin typeface="Arial Black" pitchFamily="34" charset="0"/>
              </a:rPr>
              <a:t>dengan</a:t>
            </a:r>
            <a:r>
              <a:rPr lang="en-US">
                <a:solidFill>
                  <a:schemeClr val="tx2">
                    <a:lumMod val="50000"/>
                  </a:schemeClr>
                </a:solidFill>
                <a:latin typeface="Arial Black" pitchFamily="34" charset="0"/>
              </a:rPr>
              <a:t> izin</a:t>
            </a:r>
          </a:p>
          <a:p>
            <a:pPr marL="969963" indent="-284163">
              <a:spcAft>
                <a:spcPts val="1200"/>
              </a:spcAft>
              <a:buFont typeface="Courier New" pitchFamily="49" charset="0"/>
              <a:buChar char="o"/>
              <a:defRPr/>
            </a:pPr>
            <a:r>
              <a:rPr lang="en-US">
                <a:solidFill>
                  <a:schemeClr val="tx2">
                    <a:lumMod val="50000"/>
                  </a:schemeClr>
                </a:solidFill>
                <a:latin typeface="Arial Black" pitchFamily="34" charset="0"/>
              </a:rPr>
              <a:t>Kemasukan secara lateral</a:t>
            </a:r>
          </a:p>
          <a:p>
            <a:pPr marL="969963" indent="-284163">
              <a:spcAft>
                <a:spcPts val="1200"/>
              </a:spcAft>
              <a:buFont typeface="Courier New" pitchFamily="49" charset="0"/>
              <a:buChar char="o"/>
              <a:defRPr/>
            </a:pPr>
            <a:r>
              <a:rPr lang="en-US">
                <a:solidFill>
                  <a:schemeClr val="tx2">
                    <a:lumMod val="50000"/>
                  </a:schemeClr>
                </a:solidFill>
                <a:latin typeface="Arial Black" pitchFamily="34" charset="0"/>
              </a:rPr>
              <a:t>Kebolehalihan </a:t>
            </a:r>
            <a:r>
              <a:rPr lang="en-US" dirty="0">
                <a:solidFill>
                  <a:schemeClr val="tx2">
                    <a:lumMod val="50000"/>
                  </a:schemeClr>
                </a:solidFill>
                <a:latin typeface="Arial Black" pitchFamily="34" charset="0"/>
              </a:rPr>
              <a:t>(</a:t>
            </a:r>
            <a:r>
              <a:rPr lang="en-US" i="1">
                <a:solidFill>
                  <a:schemeClr val="tx2">
                    <a:lumMod val="50000"/>
                  </a:schemeClr>
                </a:solidFill>
                <a:latin typeface="Arial Black" pitchFamily="34" charset="0"/>
              </a:rPr>
              <a:t>Portability</a:t>
            </a:r>
            <a:r>
              <a:rPr lang="en-US">
                <a:solidFill>
                  <a:schemeClr val="tx2">
                    <a:lumMod val="50000"/>
                  </a:schemeClr>
                </a:solidFill>
                <a:latin typeface="Arial Black" pitchFamily="34" charset="0"/>
              </a:rPr>
              <a:t>)</a:t>
            </a:r>
            <a:endParaRPr lang="en-US" dirty="0">
              <a:solidFill>
                <a:schemeClr val="tx2">
                  <a:lumMod val="50000"/>
                </a:schemeClr>
              </a:solidFill>
              <a:latin typeface="Arial Black" pitchFamily="34" charset="0"/>
            </a:endParaRPr>
          </a:p>
          <a:p>
            <a:pPr marL="679450" indent="-284163">
              <a:spcAft>
                <a:spcPts val="1200"/>
              </a:spcAft>
              <a:buFont typeface="Wingdings" pitchFamily="2" charset="2"/>
              <a:buChar char="§"/>
              <a:defRPr/>
            </a:pPr>
            <a:r>
              <a:rPr lang="en-US">
                <a:solidFill>
                  <a:schemeClr val="tx2">
                    <a:lumMod val="50000"/>
                  </a:schemeClr>
                </a:solidFill>
                <a:latin typeface="Arial Black" pitchFamily="34" charset="0"/>
              </a:rPr>
              <a:t>Pemendekan tempoh percubaan</a:t>
            </a:r>
          </a:p>
          <a:p>
            <a:pPr marL="679450" indent="-284163">
              <a:spcAft>
                <a:spcPts val="1200"/>
              </a:spcAft>
              <a:buFont typeface="Wingdings" pitchFamily="2" charset="2"/>
              <a:buChar char="§"/>
              <a:defRPr/>
            </a:pPr>
            <a:r>
              <a:rPr lang="en-US">
                <a:solidFill>
                  <a:schemeClr val="tx2">
                    <a:lumMod val="50000"/>
                  </a:schemeClr>
                </a:solidFill>
                <a:latin typeface="Arial Black" pitchFamily="34" charset="0"/>
              </a:rPr>
              <a:t>Cuti Belajar Bergaji Penuh -SkillsMalaysia (Kumpulan Pelaksana)</a:t>
            </a:r>
          </a:p>
          <a:p>
            <a:pPr marL="969963" indent="-284163">
              <a:spcAft>
                <a:spcPts val="1200"/>
              </a:spcAft>
              <a:buFont typeface="Courier New" pitchFamily="49" charset="0"/>
              <a:buChar char="o"/>
              <a:defRPr/>
            </a:pPr>
            <a:endParaRPr lang="en-US">
              <a:solidFill>
                <a:schemeClr val="tx2">
                  <a:lumMod val="50000"/>
                </a:schemeClr>
              </a:solidFill>
              <a:latin typeface="Arial Black" pitchFamily="34" charset="0"/>
            </a:endParaRPr>
          </a:p>
        </p:txBody>
      </p:sp>
      <p:sp>
        <p:nvSpPr>
          <p:cNvPr id="10245" name="Rectangle 8"/>
          <p:cNvSpPr>
            <a:spLocks noChangeArrowheads="1"/>
          </p:cNvSpPr>
          <p:nvPr/>
        </p:nvSpPr>
        <p:spPr bwMode="auto">
          <a:xfrm>
            <a:off x="8153400" y="6596063"/>
            <a:ext cx="762000" cy="261937"/>
          </a:xfrm>
          <a:prstGeom prst="rect">
            <a:avLst/>
          </a:prstGeom>
          <a:noFill/>
          <a:ln w="9525">
            <a:noFill/>
            <a:miter lim="800000"/>
            <a:headEnd/>
            <a:tailEnd/>
          </a:ln>
        </p:spPr>
        <p:txBody>
          <a:bodyPr>
            <a:spAutoFit/>
          </a:bodyPr>
          <a:lstStyle/>
          <a:p>
            <a:pPr marL="0" lvl="1" algn="just"/>
            <a:r>
              <a:rPr lang="ms-MY" sz="1100">
                <a:solidFill>
                  <a:srgbClr val="FFFF00"/>
                </a:solidFill>
              </a:rPr>
              <a:t>Samb...</a:t>
            </a:r>
          </a:p>
        </p:txBody>
      </p:sp>
      <p:sp>
        <p:nvSpPr>
          <p:cNvPr id="11" name="Rectangle 10"/>
          <p:cNvSpPr/>
          <p:nvPr/>
        </p:nvSpPr>
        <p:spPr>
          <a:xfrm>
            <a:off x="4910324" y="1828800"/>
            <a:ext cx="3962400" cy="3352800"/>
          </a:xfrm>
          <a:prstGeom prst="rect">
            <a:avLst/>
          </a:prstGeom>
          <a:solidFill>
            <a:schemeClr val="accent5">
              <a:lumMod val="20000"/>
              <a:lumOff val="80000"/>
            </a:schemeClr>
          </a:solidFill>
          <a:ln w="57150">
            <a:solidFill>
              <a:schemeClr val="tx1"/>
            </a:solidFill>
          </a:ln>
        </p:spPr>
        <p:style>
          <a:lnRef idx="0">
            <a:schemeClr val="accent6"/>
          </a:lnRef>
          <a:fillRef idx="3">
            <a:schemeClr val="accent6"/>
          </a:fillRef>
          <a:effectRef idx="3">
            <a:schemeClr val="accent6"/>
          </a:effectRef>
          <a:fontRef idx="minor">
            <a:schemeClr val="lt1"/>
          </a:fontRef>
        </p:style>
        <p:txBody>
          <a:bodyPr/>
          <a:lstStyle/>
          <a:p>
            <a:pPr marL="339725" indent="-339725">
              <a:spcAft>
                <a:spcPts val="1200"/>
              </a:spcAft>
              <a:buFont typeface="Wingdings" pitchFamily="2" charset="2"/>
              <a:buChar char="q"/>
              <a:defRPr/>
            </a:pPr>
            <a:r>
              <a:rPr lang="en-US">
                <a:solidFill>
                  <a:schemeClr val="tx2">
                    <a:lumMod val="50000"/>
                  </a:schemeClr>
                </a:solidFill>
                <a:latin typeface="Arial Black" pitchFamily="34" charset="0"/>
              </a:rPr>
              <a:t>Pingat </a:t>
            </a:r>
            <a:r>
              <a:rPr lang="en-US" err="1">
                <a:solidFill>
                  <a:schemeClr val="tx2">
                    <a:lumMod val="50000"/>
                  </a:schemeClr>
                </a:solidFill>
                <a:latin typeface="Arial Black" pitchFamily="34" charset="0"/>
              </a:rPr>
              <a:t>Perkhidmatan</a:t>
            </a:r>
            <a:r>
              <a:rPr lang="en-US">
                <a:solidFill>
                  <a:schemeClr val="tx2">
                    <a:lumMod val="50000"/>
                  </a:schemeClr>
                </a:solidFill>
                <a:latin typeface="Arial Black" pitchFamily="34" charset="0"/>
              </a:rPr>
              <a:t> Cemerlang</a:t>
            </a:r>
          </a:p>
          <a:p>
            <a:pPr marL="339725" indent="-339725">
              <a:spcBef>
                <a:spcPts val="0"/>
              </a:spcBef>
              <a:spcAft>
                <a:spcPts val="1200"/>
              </a:spcAft>
              <a:buFont typeface="Wingdings" pitchFamily="2" charset="2"/>
              <a:buChar char="q"/>
              <a:defRPr/>
            </a:pPr>
            <a:r>
              <a:rPr lang="en-US">
                <a:solidFill>
                  <a:schemeClr val="tx2">
                    <a:lumMod val="50000"/>
                  </a:schemeClr>
                </a:solidFill>
                <a:latin typeface="Arial Black" pitchFamily="34" charset="0"/>
              </a:rPr>
              <a:t>Struktur Gaji</a:t>
            </a:r>
          </a:p>
          <a:p>
            <a:pPr marL="682625" indent="-339725">
              <a:spcBef>
                <a:spcPts val="0"/>
              </a:spcBef>
              <a:spcAft>
                <a:spcPts val="600"/>
              </a:spcAft>
              <a:buFont typeface="Wingdings" pitchFamily="2" charset="2"/>
              <a:buChar char="§"/>
              <a:defRPr/>
            </a:pPr>
            <a:r>
              <a:rPr lang="en-US">
                <a:solidFill>
                  <a:schemeClr val="tx2">
                    <a:lumMod val="50000"/>
                  </a:schemeClr>
                </a:solidFill>
                <a:latin typeface="Arial Black" pitchFamily="34" charset="0"/>
              </a:rPr>
              <a:t>Gaji </a:t>
            </a:r>
            <a:r>
              <a:rPr lang="en-US" i="1">
                <a:solidFill>
                  <a:schemeClr val="tx2">
                    <a:lumMod val="50000"/>
                  </a:schemeClr>
                </a:solidFill>
                <a:latin typeface="Arial Black" pitchFamily="34" charset="0"/>
              </a:rPr>
              <a:t>Single Point</a:t>
            </a:r>
          </a:p>
          <a:p>
            <a:pPr marL="682625" indent="-339725">
              <a:spcBef>
                <a:spcPts val="0"/>
              </a:spcBef>
              <a:spcAft>
                <a:spcPts val="600"/>
              </a:spcAft>
              <a:buFont typeface="Wingdings" pitchFamily="2" charset="2"/>
              <a:buChar char="§"/>
              <a:defRPr/>
            </a:pPr>
            <a:r>
              <a:rPr lang="en-US">
                <a:solidFill>
                  <a:schemeClr val="tx2">
                    <a:lumMod val="50000"/>
                  </a:schemeClr>
                </a:solidFill>
                <a:latin typeface="Arial Black" pitchFamily="34" charset="0"/>
              </a:rPr>
              <a:t>Gaji Minimum - Maksimum</a:t>
            </a:r>
          </a:p>
          <a:p>
            <a:pPr marL="682625" indent="-339725">
              <a:spcBef>
                <a:spcPts val="0"/>
              </a:spcBef>
              <a:spcAft>
                <a:spcPts val="1200"/>
              </a:spcAft>
              <a:buFont typeface="Wingdings" pitchFamily="2" charset="2"/>
              <a:buChar char="§"/>
              <a:defRPr/>
            </a:pPr>
            <a:r>
              <a:rPr lang="en-US">
                <a:solidFill>
                  <a:schemeClr val="tx2">
                    <a:lumMod val="50000"/>
                  </a:schemeClr>
                </a:solidFill>
                <a:latin typeface="Arial Black" pitchFamily="34" charset="0"/>
              </a:rPr>
              <a:t>Gaji Sebaris</a:t>
            </a:r>
          </a:p>
          <a:p>
            <a:pPr marL="339725" indent="-339725">
              <a:spcAft>
                <a:spcPts val="1200"/>
              </a:spcAft>
              <a:buFont typeface="Wingdings" pitchFamily="2" charset="2"/>
              <a:buChar char="q"/>
              <a:defRPr/>
            </a:pPr>
            <a:r>
              <a:rPr lang="en-US">
                <a:solidFill>
                  <a:schemeClr val="tx2">
                    <a:lumMod val="50000"/>
                  </a:schemeClr>
                </a:solidFill>
                <a:latin typeface="Arial Black" pitchFamily="34" charset="0"/>
              </a:rPr>
              <a:t>Pelan Induk Saraan Perkhidmatan Awam (PISA)</a:t>
            </a:r>
            <a:endParaRPr lang="en-US" dirty="0">
              <a:solidFill>
                <a:schemeClr val="tx2">
                  <a:lumMod val="50000"/>
                </a:schemeClr>
              </a:solidFill>
              <a:latin typeface="Arial Black" pitchFamily="34" charset="0"/>
            </a:endParaRPr>
          </a:p>
        </p:txBody>
      </p:sp>
      <p:sp>
        <p:nvSpPr>
          <p:cNvPr id="12" name="Round Same Side Corner Rectangle 11">
            <a:hlinkClick r:id="rId3" action="ppaction://hlinksldjump"/>
          </p:cNvPr>
          <p:cNvSpPr/>
          <p:nvPr/>
        </p:nvSpPr>
        <p:spPr>
          <a:xfrm>
            <a:off x="990600" y="457199"/>
            <a:ext cx="3505200" cy="685800"/>
          </a:xfrm>
          <a:prstGeom prst="round2SameRect">
            <a:avLst/>
          </a:prstGeom>
          <a:solidFill>
            <a:schemeClr val="accent6">
              <a:lumMod val="75000"/>
            </a:schemeClr>
          </a:solidFill>
          <a:ln/>
        </p:spPr>
        <p:style>
          <a:lnRef idx="0">
            <a:schemeClr val="accent6"/>
          </a:lnRef>
          <a:fillRef idx="3">
            <a:schemeClr val="accent6"/>
          </a:fillRef>
          <a:effectRef idx="3">
            <a:schemeClr val="accent6"/>
          </a:effectRef>
          <a:fontRef idx="minor">
            <a:schemeClr val="lt1"/>
          </a:fontRef>
        </p:style>
        <p:txBody>
          <a:bodyPr lIns="0" tIns="0" rIns="0" bIns="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2800" i="1" dirty="0" smtClean="0">
                <a:solidFill>
                  <a:schemeClr val="bg2"/>
                </a:solidFill>
                <a:latin typeface="Arial" pitchFamily="34" charset="0"/>
                <a:cs typeface="Arial" pitchFamily="34" charset="0"/>
              </a:rPr>
              <a:t>CREATE</a:t>
            </a:r>
            <a:endParaRPr lang="en-US" sz="2800" i="1" dirty="0">
              <a:solidFill>
                <a:schemeClr val="bg2"/>
              </a:solidFill>
              <a:latin typeface="Arial" pitchFamily="34" charset="0"/>
              <a:cs typeface="Arial" pitchFamily="34" charset="0"/>
            </a:endParaRPr>
          </a:p>
        </p:txBody>
      </p:sp>
      <p:grpSp>
        <p:nvGrpSpPr>
          <p:cNvPr id="2" name="Group 21"/>
          <p:cNvGrpSpPr/>
          <p:nvPr/>
        </p:nvGrpSpPr>
        <p:grpSpPr>
          <a:xfrm>
            <a:off x="3962400" y="381000"/>
            <a:ext cx="2667000" cy="838199"/>
            <a:chOff x="2906481" y="2819408"/>
            <a:chExt cx="2491740" cy="1175927"/>
          </a:xfrm>
          <a:solidFill>
            <a:srgbClr val="00B0F0"/>
          </a:solidFill>
          <a:scene3d>
            <a:camera prst="orthographicFront">
              <a:rot lat="0" lon="0" rev="0"/>
            </a:camera>
            <a:lightRig rig="contrasting" dir="t">
              <a:rot lat="0" lon="0" rev="1500000"/>
            </a:lightRig>
          </a:scene3d>
        </p:grpSpPr>
        <p:sp>
          <p:nvSpPr>
            <p:cNvPr id="19" name="Rounded Rectangle 18"/>
            <p:cNvSpPr/>
            <p:nvPr/>
          </p:nvSpPr>
          <p:spPr>
            <a:xfrm>
              <a:off x="2906481" y="2819408"/>
              <a:ext cx="2491740" cy="1175927"/>
            </a:xfrm>
            <a:prstGeom prst="roundRect">
              <a:avLst/>
            </a:prstGeom>
            <a:grpFill/>
            <a:ln>
              <a:noFill/>
            </a:ln>
            <a:effectLst>
              <a:outerShdw blurRad="149987" dist="250190" dir="8460000" algn="ctr">
                <a:srgbClr val="000000">
                  <a:alpha val="28000"/>
                </a:srgbClr>
              </a:outerShdw>
            </a:effectLst>
            <a:sp3d prstMaterial="metal">
              <a:bevelT w="88900" h="88900"/>
            </a:sp3d>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Rounded Rectangle 4"/>
            <p:cNvSpPr/>
            <p:nvPr/>
          </p:nvSpPr>
          <p:spPr>
            <a:xfrm>
              <a:off x="2963885" y="2876812"/>
              <a:ext cx="2376932" cy="1061119"/>
            </a:xfrm>
            <a:prstGeom prst="rect">
              <a:avLst/>
            </a:prstGeom>
            <a:grpFill/>
            <a:ln>
              <a:noFill/>
            </a:ln>
            <a:effectLst>
              <a:outerShdw blurRad="149987" dist="250190" dir="8460000" algn="ctr">
                <a:srgbClr val="000000">
                  <a:alpha val="28000"/>
                </a:srgbClr>
              </a:outerShdw>
            </a:effectLst>
            <a:sp3d prstMaterial="metal">
              <a:bevelT w="88900" h="88900"/>
            </a:sp3d>
          </p:spPr>
          <p:style>
            <a:lnRef idx="0">
              <a:scrgbClr r="0" g="0" b="0"/>
            </a:lnRef>
            <a:fillRef idx="0">
              <a:scrgbClr r="0" g="0" b="0"/>
            </a:fillRef>
            <a:effectRef idx="0">
              <a:scrgbClr r="0" g="0" b="0"/>
            </a:effectRef>
            <a:fontRef idx="minor">
              <a:schemeClr val="dk1">
                <a:hueOff val="0"/>
                <a:satOff val="0"/>
                <a:lumOff val="0"/>
                <a:alphaOff val="0"/>
              </a:schemeClr>
            </a:fontRef>
          </p:style>
          <p:txBody>
            <a:bodyPr lIns="110490" tIns="110490" rIns="110490" bIns="110490" spcCol="1270" anchor="ctr"/>
            <a:lstStyle/>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STRATEGI</a:t>
              </a:r>
            </a:p>
            <a:p>
              <a:pPr algn="ctr" defTabSz="1289050">
                <a:lnSpc>
                  <a:spcPct val="90000"/>
                </a:lnSpc>
                <a:defRPr/>
              </a:pPr>
              <a:r>
                <a:rPr lang="en-US" sz="2400" dirty="0">
                  <a:ln w="18415" cmpd="sng">
                    <a:noFill/>
                    <a:prstDash val="solid"/>
                  </a:ln>
                  <a:solidFill>
                    <a:schemeClr val="tx1">
                      <a:lumMod val="95000"/>
                      <a:lumOff val="5000"/>
                    </a:schemeClr>
                  </a:solidFill>
                  <a:effectLst>
                    <a:outerShdw blurRad="38100" dist="38100" dir="2700000" algn="tl">
                      <a:srgbClr val="000000">
                        <a:alpha val="43137"/>
                      </a:srgbClr>
                    </a:outerShdw>
                  </a:effectLst>
                  <a:latin typeface="Arial Black" pitchFamily="34" charset="0"/>
                </a:rPr>
                <a:t>LAUTAN BIRU</a:t>
              </a:r>
              <a:endParaRPr lang="en-US" sz="2400" dirty="0">
                <a:solidFill>
                  <a:schemeClr val="tx1">
                    <a:lumMod val="95000"/>
                    <a:lumOff val="5000"/>
                  </a:schemeClr>
                </a:solidFill>
                <a:latin typeface="Arial Black" pitchFamily="34" charset="0"/>
              </a:endParaRPr>
            </a:p>
          </p:txBody>
        </p:sp>
      </p:grpSp>
      <p:sp>
        <p:nvSpPr>
          <p:cNvPr id="22" name="Action Button: Forward or Next 21">
            <a:hlinkClick r:id="rId4" action="ppaction://hlinksldjump" highlightClick="1"/>
          </p:cNvPr>
          <p:cNvSpPr/>
          <p:nvPr/>
        </p:nvSpPr>
        <p:spPr bwMode="auto">
          <a:xfrm>
            <a:off x="2743200" y="1984375"/>
            <a:ext cx="230188" cy="182563"/>
          </a:xfrm>
          <a:prstGeom prst="actionButtonForwardNext">
            <a:avLst/>
          </a:prstGeom>
          <a:solidFill>
            <a:schemeClr val="tx1"/>
          </a:solidFill>
          <a:ln w="9525" cap="flat" cmpd="sng" algn="ctr">
            <a:solidFill>
              <a:schemeClr val="bg1"/>
            </a:solidFill>
            <a:prstDash val="solid"/>
            <a:round/>
            <a:headEnd type="none" w="med" len="med"/>
            <a:tailEnd type="none" w="med" len="med"/>
          </a:ln>
          <a:effectLst>
            <a:outerShdw dist="35921" dir="2700000" algn="ctr" rotWithShape="0">
              <a:schemeClr val="bg2"/>
            </a:outerShdw>
          </a:effectLst>
        </p:spPr>
        <p:txBody>
          <a:bodyPr/>
          <a:lstStyle/>
          <a:p>
            <a:pPr eaLnBrk="0" hangingPunct="0">
              <a:defRPr/>
            </a:pPr>
            <a:endParaRPr lang="en-US" sz="2400">
              <a:solidFill>
                <a:schemeClr val="bg1"/>
              </a:solidFill>
              <a:cs typeface="Arial" pitchFamily="34" charset="0"/>
            </a:endParaRPr>
          </a:p>
        </p:txBody>
      </p:sp>
      <p:sp>
        <p:nvSpPr>
          <p:cNvPr id="25" name="Action Button: Forward or Next 24">
            <a:hlinkClick r:id="rId5" action="ppaction://hlinksldjump" highlightClick="1"/>
          </p:cNvPr>
          <p:cNvSpPr/>
          <p:nvPr/>
        </p:nvSpPr>
        <p:spPr bwMode="auto">
          <a:xfrm>
            <a:off x="5335588" y="4922838"/>
            <a:ext cx="230187" cy="182562"/>
          </a:xfrm>
          <a:prstGeom prst="actionButtonForwardNext">
            <a:avLst/>
          </a:prstGeom>
          <a:solidFill>
            <a:schemeClr val="tx1"/>
          </a:solidFill>
          <a:ln w="9525" cap="flat" cmpd="sng" algn="ctr">
            <a:solidFill>
              <a:schemeClr val="bg1"/>
            </a:solidFill>
            <a:prstDash val="solid"/>
            <a:round/>
            <a:headEnd type="none" w="med" len="med"/>
            <a:tailEnd type="none" w="med" len="med"/>
          </a:ln>
          <a:effectLst>
            <a:outerShdw dist="35921" dir="2700000" algn="ctr" rotWithShape="0">
              <a:schemeClr val="bg2"/>
            </a:outerShdw>
          </a:effectLst>
        </p:spPr>
        <p:txBody>
          <a:bodyPr/>
          <a:lstStyle/>
          <a:p>
            <a:pPr eaLnBrk="0" hangingPunct="0">
              <a:defRPr/>
            </a:pPr>
            <a:endParaRPr lang="en-US" sz="2400">
              <a:solidFill>
                <a:schemeClr val="bg1"/>
              </a:solidFill>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angle 9"/>
          <p:cNvSpPr/>
          <p:nvPr/>
        </p:nvSpPr>
        <p:spPr>
          <a:xfrm>
            <a:off x="352425" y="1343025"/>
            <a:ext cx="8369300" cy="13716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31775" indent="-23177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Pegawai </a:t>
            </a:r>
            <a:r>
              <a:rPr lang="ms-MY" sz="2400" dirty="0">
                <a:solidFill>
                  <a:schemeClr val="tx2">
                    <a:lumMod val="50000"/>
                  </a:schemeClr>
                </a:solidFill>
                <a:latin typeface="Arial" pitchFamily="34" charset="0"/>
                <a:cs typeface="Arial" pitchFamily="34" charset="0"/>
              </a:rPr>
              <a:t>berprestasi rendah/ bermasalah: kurang </a:t>
            </a:r>
            <a:r>
              <a:rPr lang="ms-MY" sz="2400">
                <a:solidFill>
                  <a:schemeClr val="tx2">
                    <a:lumMod val="50000"/>
                  </a:schemeClr>
                </a:solidFill>
                <a:latin typeface="Arial" pitchFamily="34" charset="0"/>
                <a:cs typeface="Arial" pitchFamily="34" charset="0"/>
              </a:rPr>
              <a:t>70%</a:t>
            </a:r>
            <a:endParaRPr lang="ms-MY" sz="2400" dirty="0">
              <a:solidFill>
                <a:schemeClr val="tx2">
                  <a:lumMod val="50000"/>
                </a:schemeClr>
              </a:solidFill>
              <a:latin typeface="Arial" pitchFamily="34" charset="0"/>
              <a:cs typeface="Arial" pitchFamily="34" charset="0"/>
            </a:endParaRPr>
          </a:p>
          <a:p>
            <a:pPr marL="231775" indent="-23177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Pelanggaran </a:t>
            </a:r>
            <a:r>
              <a:rPr lang="ms-MY" sz="2400" dirty="0">
                <a:solidFill>
                  <a:schemeClr val="tx2">
                    <a:lumMod val="50000"/>
                  </a:schemeClr>
                </a:solidFill>
                <a:latin typeface="Arial" pitchFamily="34" charset="0"/>
                <a:cs typeface="Arial" pitchFamily="34" charset="0"/>
              </a:rPr>
              <a:t>undang-undang/ peraturan/ menjejaskan imej (Kerajaan masih menghargai </a:t>
            </a:r>
            <a:r>
              <a:rPr lang="ms-MY" sz="2400">
                <a:solidFill>
                  <a:schemeClr val="tx2">
                    <a:lumMod val="50000"/>
                  </a:schemeClr>
                </a:solidFill>
                <a:latin typeface="Arial" pitchFamily="34" charset="0"/>
                <a:cs typeface="Arial" pitchFamily="34" charset="0"/>
              </a:rPr>
              <a:t>perkhidmatan)</a:t>
            </a:r>
            <a:endParaRPr lang="ms-MY" sz="2400" dirty="0">
              <a:solidFill>
                <a:schemeClr val="tx2">
                  <a:lumMod val="50000"/>
                </a:schemeClr>
              </a:solidFill>
              <a:latin typeface="Arial" pitchFamily="34" charset="0"/>
              <a:cs typeface="Arial" pitchFamily="34" charset="0"/>
            </a:endParaRPr>
          </a:p>
        </p:txBody>
      </p:sp>
      <p:sp>
        <p:nvSpPr>
          <p:cNvPr id="39" name="Rectangle 38"/>
          <p:cNvSpPr/>
          <p:nvPr/>
        </p:nvSpPr>
        <p:spPr>
          <a:xfrm>
            <a:off x="457200" y="762000"/>
            <a:ext cx="5867400" cy="533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atin typeface="Arial Black" pitchFamily="34" charset="0"/>
              </a:rPr>
              <a:t>PERSARAAN DEMI KEPENTINGAN AWAM</a:t>
            </a:r>
            <a:endParaRPr lang="en-US" dirty="0">
              <a:latin typeface="Arial Black" pitchFamily="34" charset="0"/>
            </a:endParaRPr>
          </a:p>
        </p:txBody>
      </p:sp>
      <p:sp>
        <p:nvSpPr>
          <p:cNvPr id="25" name="Rectangle 24"/>
          <p:cNvSpPr/>
          <p:nvPr/>
        </p:nvSpPr>
        <p:spPr>
          <a:xfrm>
            <a:off x="790575" y="123825"/>
            <a:ext cx="75311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2600">
                <a:solidFill>
                  <a:srgbClr val="FFFF00"/>
                </a:solidFill>
                <a:latin typeface="Arial" pitchFamily="34" charset="0"/>
                <a:cs typeface="Arial" pitchFamily="34" charset="0"/>
              </a:rPr>
              <a:t>DASAR PEMISAH (EXIT POLICY) </a:t>
            </a:r>
            <a:endParaRPr lang="en-US" sz="2600" dirty="0">
              <a:solidFill>
                <a:srgbClr val="FFFF00"/>
              </a:solidFill>
              <a:latin typeface="Arial" pitchFamily="34" charset="0"/>
              <a:cs typeface="Arial" pitchFamily="34" charset="0"/>
            </a:endParaRPr>
          </a:p>
        </p:txBody>
      </p:sp>
      <p:sp>
        <p:nvSpPr>
          <p:cNvPr id="30" name="Rectangle 29"/>
          <p:cNvSpPr/>
          <p:nvPr/>
        </p:nvSpPr>
        <p:spPr>
          <a:xfrm>
            <a:off x="347663" y="3581400"/>
            <a:ext cx="8382000" cy="32004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25425" indent="-22542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Pegawai </a:t>
            </a:r>
            <a:r>
              <a:rPr lang="ms-MY" sz="2400" dirty="0">
                <a:solidFill>
                  <a:schemeClr val="tx2">
                    <a:lumMod val="50000"/>
                  </a:schemeClr>
                </a:solidFill>
                <a:latin typeface="Arial" pitchFamily="34" charset="0"/>
                <a:cs typeface="Arial" pitchFamily="34" charset="0"/>
              </a:rPr>
              <a:t>berprestasi tetapi tiada peluang kemajuan kerjaya (skop fungsi tugas jawatan &gt; keupayaan pegawai)</a:t>
            </a:r>
          </a:p>
          <a:p>
            <a:pPr marL="225425" indent="-22542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Tidak </a:t>
            </a:r>
            <a:r>
              <a:rPr lang="ms-MY" sz="2400" dirty="0">
                <a:solidFill>
                  <a:schemeClr val="tx2">
                    <a:lumMod val="50000"/>
                  </a:schemeClr>
                </a:solidFill>
                <a:latin typeface="Arial" pitchFamily="34" charset="0"/>
                <a:cs typeface="Arial" pitchFamily="34" charset="0"/>
              </a:rPr>
              <a:t>melepasi penilaian dalam skim perkhidmatan: (PROSPEK/ Kursus Pra JUSA/ JUSA</a:t>
            </a:r>
          </a:p>
          <a:p>
            <a:pPr marL="225425" indent="-22542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Tiada </a:t>
            </a:r>
            <a:r>
              <a:rPr lang="ms-MY" sz="2400" dirty="0">
                <a:solidFill>
                  <a:schemeClr val="tx2">
                    <a:lumMod val="50000"/>
                  </a:schemeClr>
                </a:solidFill>
                <a:latin typeface="Arial" pitchFamily="34" charset="0"/>
                <a:cs typeface="Arial" pitchFamily="34" charset="0"/>
              </a:rPr>
              <a:t>peluang kenaikan pangkat kerana struktur organisasi</a:t>
            </a:r>
          </a:p>
          <a:p>
            <a:pPr marL="225425" indent="-225425" algn="just" fontAlgn="auto">
              <a:spcBef>
                <a:spcPts val="0"/>
              </a:spcBef>
              <a:spcAft>
                <a:spcPts val="600"/>
              </a:spcAft>
              <a:buFont typeface="Arial" charset="0"/>
              <a:buChar char="•"/>
              <a:defRPr/>
            </a:pPr>
            <a:r>
              <a:rPr lang="ms-MY" sz="2400">
                <a:solidFill>
                  <a:schemeClr val="tx2">
                    <a:lumMod val="50000"/>
                  </a:schemeClr>
                </a:solidFill>
                <a:latin typeface="Arial" pitchFamily="34" charset="0"/>
                <a:cs typeface="Arial" pitchFamily="34" charset="0"/>
              </a:rPr>
              <a:t>Masalah </a:t>
            </a:r>
            <a:r>
              <a:rPr lang="ms-MY" sz="2400" dirty="0">
                <a:solidFill>
                  <a:schemeClr val="tx2">
                    <a:lumMod val="50000"/>
                  </a:schemeClr>
                </a:solidFill>
                <a:latin typeface="Arial" pitchFamily="34" charset="0"/>
                <a:cs typeface="Arial" pitchFamily="34" charset="0"/>
              </a:rPr>
              <a:t>kesihatan</a:t>
            </a:r>
            <a:endParaRPr lang="en-US" sz="2400" dirty="0">
              <a:solidFill>
                <a:schemeClr val="tx2">
                  <a:lumMod val="50000"/>
                </a:schemeClr>
              </a:solidFill>
            </a:endParaRPr>
          </a:p>
        </p:txBody>
      </p:sp>
      <p:sp>
        <p:nvSpPr>
          <p:cNvPr id="31" name="Rectangle 30"/>
          <p:cNvSpPr/>
          <p:nvPr/>
        </p:nvSpPr>
        <p:spPr>
          <a:xfrm>
            <a:off x="457200" y="2971800"/>
            <a:ext cx="7924800" cy="533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atin typeface="Arial Black" pitchFamily="34" charset="0"/>
              </a:rPr>
              <a:t>PERSARAAN DEMI KEPENTINGAN PERKHIDMATAN AWAM </a:t>
            </a:r>
            <a:endParaRPr lang="en-US" dirty="0">
              <a:latin typeface="Arial Black" pitchFamily="34" charset="0"/>
            </a:endParaRPr>
          </a:p>
        </p:txBody>
      </p:sp>
      <p:sp>
        <p:nvSpPr>
          <p:cNvPr id="32" name="Action Button: Forward or Next 31">
            <a:hlinkClick r:id="rId3" action="ppaction://hlinksldjump" highlightClick="1"/>
          </p:cNvPr>
          <p:cNvSpPr/>
          <p:nvPr/>
        </p:nvSpPr>
        <p:spPr bwMode="auto">
          <a:xfrm flipH="1">
            <a:off x="8797925" y="6248400"/>
            <a:ext cx="227013" cy="182563"/>
          </a:xfrm>
          <a:prstGeom prst="actionButtonForwardNext">
            <a:avLst/>
          </a:prstGeom>
          <a:solidFill>
            <a:schemeClr val="tx1"/>
          </a:solidFill>
          <a:ln w="9525" cap="flat" cmpd="sng" algn="ctr">
            <a:solidFill>
              <a:schemeClr val="bg1"/>
            </a:solidFill>
            <a:prstDash val="solid"/>
            <a:round/>
            <a:headEnd type="none" w="med" len="med"/>
            <a:tailEnd type="none" w="med" len="med"/>
          </a:ln>
          <a:effectLst>
            <a:outerShdw dist="35921" dir="2700000" algn="ctr" rotWithShape="0">
              <a:schemeClr val="bg2"/>
            </a:outerShdw>
          </a:effectLst>
        </p:spPr>
        <p:txBody>
          <a:bodyPr/>
          <a:lstStyle/>
          <a:p>
            <a:pPr eaLnBrk="0" hangingPunct="0">
              <a:defRPr/>
            </a:pPr>
            <a:endParaRPr lang="en-US" sz="2400">
              <a:solidFill>
                <a:schemeClr val="bg1"/>
              </a:solidFill>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8671</TotalTime>
  <Words>1274</Words>
  <Application>Microsoft Office PowerPoint</Application>
  <PresentationFormat>On-screen Show (4:3)</PresentationFormat>
  <Paragraphs>304</Paragraphs>
  <Slides>16</Slides>
  <Notes>15</Notes>
  <HiddenSlides>2</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JPA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Mypost</dc:creator>
  <cp:lastModifiedBy>Lifebook</cp:lastModifiedBy>
  <cp:revision>830</cp:revision>
  <dcterms:created xsi:type="dcterms:W3CDTF">2010-02-02T00:32:57Z</dcterms:created>
  <dcterms:modified xsi:type="dcterms:W3CDTF">2011-12-17T01:21:15Z</dcterms:modified>
</cp:coreProperties>
</file>